
<file path=[Content_Types].xml><?xml version="1.0" encoding="utf-8"?>
<Types xmlns="http://schemas.openxmlformats.org/package/2006/content-types">
  <Default Extension="png" ContentType="image/png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5"/>
  </p:notes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7" r:id="rId21"/>
    <p:sldId id="278" r:id="rId22"/>
    <p:sldId id="280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70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577997-65C3-411F-8A00-9F26FA189088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1A4C5-C179-441F-8B3D-064F9201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52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0046EFDD-4DA2-46FB-8999-8E2787BDE49F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866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28EAEDF2-2686-411C-87A2-BDBA3C0E8004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579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1CE3-49A6-4311-AB5F-23207764F9D5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100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224C-AAA2-46F2-870B-0FFAD1603C7D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F079-D8E2-4395-8D0D-79C497E8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758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224C-AAA2-46F2-870B-0FFAD1603C7D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F079-D8E2-4395-8D0D-79C497E8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37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224C-AAA2-46F2-870B-0FFAD1603C7D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F079-D8E2-4395-8D0D-79C497E8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592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224C-AAA2-46F2-870B-0FFAD1603C7D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F079-D8E2-4395-8D0D-79C497E80C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224C-AAA2-46F2-870B-0FFAD1603C7D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F079-D8E2-4395-8D0D-79C497E80C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224C-AAA2-46F2-870B-0FFAD1603C7D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F079-D8E2-4395-8D0D-79C497E80C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224C-AAA2-46F2-870B-0FFAD1603C7D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F079-D8E2-4395-8D0D-79C497E80C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224C-AAA2-46F2-870B-0FFAD1603C7D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F079-D8E2-4395-8D0D-79C497E80C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224C-AAA2-46F2-870B-0FFAD1603C7D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F079-D8E2-4395-8D0D-79C497E80C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224C-AAA2-46F2-870B-0FFAD1603C7D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F079-D8E2-4395-8D0D-79C497E80C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224C-AAA2-46F2-870B-0FFAD1603C7D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F079-D8E2-4395-8D0D-79C497E80C9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224C-AAA2-46F2-870B-0FFAD1603C7D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F079-D8E2-4395-8D0D-79C497E8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7516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224C-AAA2-46F2-870B-0FFAD1603C7D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11F079-D8E2-4395-8D0D-79C497E80C9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224C-AAA2-46F2-870B-0FFAD1603C7D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F079-D8E2-4395-8D0D-79C497E80C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224C-AAA2-46F2-870B-0FFAD1603C7D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F079-D8E2-4395-8D0D-79C497E80C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224C-AAA2-46F2-870B-0FFAD1603C7D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F079-D8E2-4395-8D0D-79C497E8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487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224C-AAA2-46F2-870B-0FFAD1603C7D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F079-D8E2-4395-8D0D-79C497E8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79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224C-AAA2-46F2-870B-0FFAD1603C7D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F079-D8E2-4395-8D0D-79C497E8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70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224C-AAA2-46F2-870B-0FFAD1603C7D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F079-D8E2-4395-8D0D-79C497E8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02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224C-AAA2-46F2-870B-0FFAD1603C7D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F079-D8E2-4395-8D0D-79C497E8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1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224C-AAA2-46F2-870B-0FFAD1603C7D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F079-D8E2-4395-8D0D-79C497E8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67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224C-AAA2-46F2-870B-0FFAD1603C7D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F079-D8E2-4395-8D0D-79C497E8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4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6224C-AAA2-46F2-870B-0FFAD1603C7D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1F079-D8E2-4395-8D0D-79C497E8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135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D11F079-D8E2-4395-8D0D-79C497E80C9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AF6224C-AAA2-46F2-870B-0FFAD1603C7D}" type="datetimeFigureOut">
              <a:rPr lang="en-US" smtClean="0"/>
              <a:t>11/16/2017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 descr="C:\Users\raffick\Desktop\images2.jpg"/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561257" y="1981200"/>
            <a:ext cx="4170017" cy="3403600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1274" y="1981200"/>
            <a:ext cx="4191000" cy="3428999"/>
          </a:xfrm>
        </p:spPr>
        <p:txBody>
          <a:bodyPr anchor="ctr" anchorCtr="0">
            <a:normAutofit/>
          </a:bodyPr>
          <a:lstStyle/>
          <a:p>
            <a:pPr algn="ctr" eaLnBrk="1" fontAlgn="auto" hangingPunct="1">
              <a:spcAft>
                <a:spcPts val="600"/>
              </a:spcAft>
              <a:defRPr/>
            </a:pPr>
            <a:r>
              <a:rPr lang="en-US" sz="29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ISLAMIC MICROFINANCE COOPERATIVES</a:t>
            </a:r>
            <a:r>
              <a:rPr lang="en-US" sz="29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9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9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9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MEET THE FINANCIAL NEEDS OF THE </a:t>
            </a:r>
            <a:r>
              <a:rPr lang="en-US" sz="29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  <a:endParaRPr lang="en-US" sz="2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9856" y="6096000"/>
            <a:ext cx="6364288" cy="609600"/>
          </a:xfrm>
        </p:spPr>
        <p:txBody>
          <a:bodyPr rtlCol="0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1600" b="1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GLOBAL ISLAMIC MICROFINANCE  FORUM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24-25 NOVEMBER 2017 – ISTANBUL, TURKEY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6"/>
          <p:cNvSpPr txBox="1">
            <a:spLocks/>
          </p:cNvSpPr>
          <p:nvPr/>
        </p:nvSpPr>
        <p:spPr>
          <a:xfrm>
            <a:off x="1752600" y="144463"/>
            <a:ext cx="6999288" cy="1444624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 cap="all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base">
              <a:defRPr/>
            </a:pPr>
            <a:r>
              <a:rPr lang="en-US" sz="4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BARAKAH</a:t>
            </a:r>
          </a:p>
          <a:p>
            <a:pPr>
              <a:defRPr/>
            </a:pP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multi-purpose Co-operative Society  Limited</a:t>
            </a:r>
          </a:p>
          <a:p>
            <a:pPr>
              <a:defRPr/>
            </a:pPr>
            <a:r>
              <a:rPr lang="en-US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MAURITIUS</a:t>
            </a: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296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12" y="76200"/>
            <a:ext cx="1512888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379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200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EVOLUTION OF  ISLAMIC FINANCE/MICRO FINANCE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680960" cy="4800600"/>
          </a:xfrm>
        </p:spPr>
        <p:txBody>
          <a:bodyPr>
            <a:noAutofit/>
          </a:bodyPr>
          <a:lstStyle/>
          <a:p>
            <a:pPr algn="just" eaLnBrk="1" hangingPunct="1">
              <a:spcBef>
                <a:spcPts val="0"/>
              </a:spcBef>
              <a:spcAft>
                <a:spcPts val="600"/>
              </a:spcAft>
              <a:buClrTx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“The history of Islamic Financial system in 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Thailand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started with the establishment of a 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cooperative society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Pattani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Islamic Saving Cooperative that operates based on Shari'ah in 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1987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… (</a:t>
            </a:r>
            <a:r>
              <a:rPr lang="en-US" alt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Sudin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Haron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US" alt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Kumajdi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Yamirudeng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buClrTx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Inheritance in  the economic sphere - 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F.C.S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eco system-</a:t>
            </a:r>
            <a:r>
              <a:rPr lang="en-US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riba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buClrTx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 working model &amp; since 1960’s IBF emerged – </a:t>
            </a:r>
            <a:r>
              <a:rPr lang="en-US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Mit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Ghamr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1963 (IMFI/Coop) and has been growing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buClrTx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Types of IFI: 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F-B-T-L-FH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buClrTx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Satisfaction/Criticism/Dominance by 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ICB(HNW)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&amp; neglected areas like Islamic microfinance &amp; cooperatives</a:t>
            </a:r>
          </a:p>
        </p:txBody>
      </p:sp>
      <p:sp>
        <p:nvSpPr>
          <p:cNvPr id="2355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fld id="{613C0687-B82F-4474-AE07-5AAADB9C9223}" type="slidenum">
              <a:rPr lang="en-US" altLang="en-US" sz="1200">
                <a:solidFill>
                  <a:schemeClr val="bg1"/>
                </a:solidFill>
                <a:latin typeface="Arial" charset="0"/>
              </a:rPr>
              <a:pPr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2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" name="Footer Placeholder 6"/>
          <p:cNvSpPr txBox="1">
            <a:spLocks/>
          </p:cNvSpPr>
          <p:nvPr/>
        </p:nvSpPr>
        <p:spPr>
          <a:xfrm rot="16200000">
            <a:off x="6181126" y="2505674"/>
            <a:ext cx="5262880" cy="556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Microfinance Cooperatives To Meet The Financial Needs Of The Community</a:t>
            </a:r>
            <a:endParaRPr 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449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" charset="0"/>
              </a:rPr>
              <a:t>GLOBAL  MODELS OF ISLAMIC MICROFINANCE</a:t>
            </a:r>
          </a:p>
        </p:txBody>
      </p:sp>
      <p:sp>
        <p:nvSpPr>
          <p:cNvPr id="24579" name="Rectangle 3"/>
          <p:cNvSpPr>
            <a:spLocks noGrp="1"/>
          </p:cNvSpPr>
          <p:nvPr>
            <p:ph idx="1"/>
          </p:nvPr>
        </p:nvSpPr>
        <p:spPr>
          <a:xfrm>
            <a:off x="457200" y="1295400"/>
            <a:ext cx="7680960" cy="5029200"/>
          </a:xfrm>
        </p:spPr>
        <p:txBody>
          <a:bodyPr>
            <a:noAutofit/>
          </a:bodyPr>
          <a:lstStyle/>
          <a:p>
            <a:pPr algn="just" eaLnBrk="1" hangingPunct="1">
              <a:spcBef>
                <a:spcPts val="0"/>
              </a:spcBef>
              <a:spcAft>
                <a:spcPts val="600"/>
              </a:spcAft>
              <a:buClrTx/>
              <a:defRPr/>
            </a:pP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IMF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is still in its infancy and business models are just emerging.</a:t>
            </a:r>
            <a:endParaRPr lang="en-US" alt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buClrTx/>
              <a:defRPr/>
            </a:pP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Village  Banks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Model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Jabal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Al Hoss in Syria,  </a:t>
            </a:r>
            <a:r>
              <a:rPr lang="en-US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Hodeidah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Microfinance Program in Yemen, FINCA  implementing  this model in Afghanistan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buClrTx/>
              <a:defRPr/>
            </a:pPr>
            <a:r>
              <a:rPr lang="en-US" alt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Qard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Al-</a:t>
            </a:r>
            <a:r>
              <a:rPr lang="en-US" alt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Hasan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Mu’assasat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Bayt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Al-Mal in Lebanon,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</a:t>
            </a:r>
            <a:r>
              <a:rPr lang="en-US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Ukhuwat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-Pakistan.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buClrTx/>
              <a:defRPr/>
            </a:pP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Grameen Bank Model: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Bangladesh, a Shari’ah-compliant replication has been attempted by </a:t>
            </a:r>
            <a:r>
              <a:rPr lang="en-US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Islami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Bank Bangladesh Limited.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buClrTx/>
              <a:defRPr/>
            </a:pPr>
            <a:r>
              <a:rPr lang="en-US" alt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RoSCA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Model: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Rotating Savings and Credit Association, known in Egypt as the </a:t>
            </a:r>
            <a:r>
              <a:rPr lang="en-US" alt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gam’iya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buClrTx/>
              <a:defRPr/>
            </a:pP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Credit Unions: 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model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that has been making its way since the beginning and receiving attention is the variation of Islamic  Financial Cooperatives/Credit Unions. </a:t>
            </a:r>
            <a:endParaRPr lang="en-US" alt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None/>
              <a:defRPr/>
            </a:pPr>
            <a:endParaRPr lang="en-US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defRPr/>
            </a:pPr>
            <a:endParaRPr lang="en-US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fld id="{209ADFB8-8A03-4EC9-9E14-534BDDB97502}" type="slidenum">
              <a:rPr lang="en-US" altLang="en-US" sz="1200">
                <a:solidFill>
                  <a:schemeClr val="bg1"/>
                </a:solidFill>
                <a:latin typeface="Arial" charset="0"/>
              </a:rPr>
              <a:pPr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2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" name="Footer Placeholder 6"/>
          <p:cNvSpPr txBox="1">
            <a:spLocks/>
          </p:cNvSpPr>
          <p:nvPr/>
        </p:nvSpPr>
        <p:spPr>
          <a:xfrm rot="16200000">
            <a:off x="6181126" y="2505674"/>
            <a:ext cx="5262880" cy="556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Microfinance Cooperatives To Meet The Financial Needs Of The Community</a:t>
            </a:r>
            <a:endParaRPr 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729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200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THE COOPERATIVE  MOVEMENT &amp; CREDIT UNION</a:t>
            </a:r>
            <a:endParaRPr lang="en-US" sz="24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7680960" cy="5029200"/>
          </a:xfrm>
        </p:spPr>
        <p:txBody>
          <a:bodyPr>
            <a:noAutofit/>
          </a:bodyPr>
          <a:lstStyle/>
          <a:p>
            <a:pPr algn="just" eaLnBrk="1" hangingPunct="1">
              <a:spcBef>
                <a:spcPts val="0"/>
              </a:spcBef>
              <a:spcAft>
                <a:spcPts val="600"/>
              </a:spcAft>
              <a:buClrTx/>
            </a:pPr>
            <a:r>
              <a:rPr lang="en-US" altLang="en-US" sz="2000" b="1" dirty="0" smtClean="0">
                <a:latin typeface="Arial" charset="0"/>
                <a:cs typeface="Arial" charset="0"/>
              </a:rPr>
              <a:t>Concept of cooperative in general:</a:t>
            </a:r>
          </a:p>
          <a:p>
            <a:pPr marL="11430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en-US" altLang="en-US" sz="2000" dirty="0" smtClean="0">
                <a:latin typeface="Arial" charset="0"/>
                <a:cs typeface="Arial" charset="0"/>
              </a:rPr>
              <a:t>Cooperation conveys the </a:t>
            </a:r>
            <a:r>
              <a:rPr lang="en-US" altLang="en-US" sz="2000" b="1" dirty="0" smtClean="0">
                <a:latin typeface="Arial" charset="0"/>
                <a:cs typeface="Arial" charset="0"/>
              </a:rPr>
              <a:t>idea</a:t>
            </a:r>
            <a:r>
              <a:rPr lang="en-US" altLang="en-US" sz="2000" dirty="0" smtClean="0">
                <a:latin typeface="Arial" charset="0"/>
                <a:cs typeface="Arial" charset="0"/>
              </a:rPr>
              <a:t> of helping each other and making joint efforts to achieve a common goal.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buClrTx/>
            </a:pPr>
            <a:r>
              <a:rPr lang="en-US" altLang="en-US" sz="2000" b="1" dirty="0" smtClean="0">
                <a:latin typeface="Arial" charset="0"/>
                <a:cs typeface="Arial" charset="0"/>
              </a:rPr>
              <a:t>Coop Movement </a:t>
            </a:r>
            <a:r>
              <a:rPr lang="en-US" altLang="en-US" sz="2000" dirty="0" smtClean="0">
                <a:latin typeface="Arial" charset="0"/>
                <a:cs typeface="Arial" charset="0"/>
              </a:rPr>
              <a:t>emerged in the middle of the 19th century by the </a:t>
            </a:r>
            <a:r>
              <a:rPr lang="en-US" altLang="en-US" sz="2000" dirty="0" err="1" smtClean="0">
                <a:latin typeface="Arial" charset="0"/>
                <a:cs typeface="Arial" charset="0"/>
              </a:rPr>
              <a:t>Rochdale</a:t>
            </a:r>
            <a:r>
              <a:rPr lang="en-US" altLang="en-US" sz="2000" dirty="0" smtClean="0">
                <a:latin typeface="Arial" charset="0"/>
                <a:cs typeface="Arial" charset="0"/>
              </a:rPr>
              <a:t> Pioneers. 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buClrTx/>
            </a:pPr>
            <a:r>
              <a:rPr lang="en-US" altLang="en-US" sz="2000" dirty="0" smtClean="0">
                <a:latin typeface="Arial" charset="0"/>
                <a:cs typeface="Arial" charset="0"/>
              </a:rPr>
              <a:t>24-Oct-</a:t>
            </a:r>
            <a:r>
              <a:rPr lang="en-US" altLang="en-US" sz="2000" b="1" dirty="0" smtClean="0">
                <a:latin typeface="Arial" charset="0"/>
                <a:cs typeface="Arial" charset="0"/>
              </a:rPr>
              <a:t>1844</a:t>
            </a:r>
            <a:r>
              <a:rPr lang="en-US" altLang="en-US" sz="2000" dirty="0" smtClean="0">
                <a:latin typeface="Arial" charset="0"/>
                <a:cs typeface="Arial" charset="0"/>
              </a:rPr>
              <a:t>, R/L, England, a group of people faced with </a:t>
            </a:r>
            <a:r>
              <a:rPr lang="en-US" altLang="en-US" sz="2000" b="1" dirty="0" smtClean="0">
                <a:latin typeface="Arial" charset="0"/>
                <a:cs typeface="Arial" charset="0"/>
              </a:rPr>
              <a:t>economic exploitation</a:t>
            </a:r>
            <a:r>
              <a:rPr lang="en-US" altLang="en-US" sz="2000" dirty="0" smtClean="0">
                <a:latin typeface="Arial" charset="0"/>
                <a:cs typeface="Arial" charset="0"/>
              </a:rPr>
              <a:t> and deprivation set up a cooperative store, based on the principles of </a:t>
            </a:r>
            <a:r>
              <a:rPr lang="en-US" altLang="en-US" sz="2000" b="1" dirty="0" smtClean="0">
                <a:latin typeface="Arial" charset="0"/>
                <a:cs typeface="Arial" charset="0"/>
              </a:rPr>
              <a:t>self-help and mutual help</a:t>
            </a:r>
            <a:r>
              <a:rPr lang="en-US" altLang="en-US" sz="2000" dirty="0" smtClean="0">
                <a:latin typeface="Arial" charset="0"/>
                <a:cs typeface="Arial" charset="0"/>
              </a:rPr>
              <a:t>. 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buClrTx/>
            </a:pPr>
            <a:r>
              <a:rPr lang="en-US" altLang="en-US" sz="2000" dirty="0" smtClean="0">
                <a:latin typeface="Arial" charset="0"/>
                <a:cs typeface="Arial" charset="0"/>
              </a:rPr>
              <a:t>Defined a set of principles (7) which became the basis for the </a:t>
            </a:r>
            <a:r>
              <a:rPr lang="en-US" altLang="en-US" sz="2000" b="1" dirty="0" smtClean="0">
                <a:latin typeface="Arial" charset="0"/>
                <a:cs typeface="Arial" charset="0"/>
              </a:rPr>
              <a:t>cooperative ideology (CI)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buClrTx/>
            </a:pPr>
            <a:r>
              <a:rPr lang="en-US" altLang="en-US" sz="2000" b="1" dirty="0" smtClean="0">
                <a:latin typeface="Arial" charset="0"/>
                <a:cs typeface="Arial" charset="0"/>
              </a:rPr>
              <a:t>CI</a:t>
            </a:r>
            <a:r>
              <a:rPr lang="en-US" altLang="en-US" sz="2000" dirty="0" smtClean="0">
                <a:latin typeface="Arial" charset="0"/>
                <a:cs typeface="Arial" charset="0"/>
              </a:rPr>
              <a:t> spread all over the world be it a capitalist, socialist or Muslim society.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buClrTx/>
            </a:pPr>
            <a:r>
              <a:rPr lang="en-US" altLang="en-US" sz="2000" b="1" dirty="0" smtClean="0">
                <a:latin typeface="Arial" charset="0"/>
                <a:cs typeface="Arial" charset="0"/>
              </a:rPr>
              <a:t>ICA &amp; WOCCU </a:t>
            </a:r>
          </a:p>
        </p:txBody>
      </p:sp>
      <p:sp>
        <p:nvSpPr>
          <p:cNvPr id="1331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fld id="{280B74F4-3AAD-4F6C-83ED-508D5E95A7F4}" type="slidenum">
              <a:rPr lang="en-US" altLang="en-US" sz="1200">
                <a:solidFill>
                  <a:schemeClr val="bg1"/>
                </a:solidFill>
                <a:latin typeface="Arial" charset="0"/>
              </a:rPr>
              <a:pPr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" name="Footer Placeholder 6"/>
          <p:cNvSpPr txBox="1">
            <a:spLocks/>
          </p:cNvSpPr>
          <p:nvPr/>
        </p:nvSpPr>
        <p:spPr>
          <a:xfrm rot="16200000">
            <a:off x="6181126" y="2505674"/>
            <a:ext cx="5262880" cy="556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Microfinance Cooperatives To Meet The Financial Needs Of The Community</a:t>
            </a:r>
            <a:endParaRPr 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203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200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ISLAMIC MICROFINANCE COOPERATIVES</a:t>
            </a:r>
            <a:r>
              <a:rPr lang="en-US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7680960" cy="5029200"/>
          </a:xfrm>
        </p:spPr>
        <p:txBody>
          <a:bodyPr rtlCol="0">
            <a:no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ClrTx/>
              <a:defRPr/>
            </a:pPr>
            <a:r>
              <a:rPr lang="en-US" sz="2000" dirty="0" smtClean="0">
                <a:latin typeface="Arial" panose="020B0604020202020204" pitchFamily="34" charset="0"/>
                <a:cs typeface="Arial" pitchFamily="34" charset="0"/>
              </a:rPr>
              <a:t>A credit union is a financial cooperative that may accept savings, deposits, provide credit and other financial services to its members. (Interest-based)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ClrTx/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CU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are in effect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community banks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Credit unions called by different names:</a:t>
            </a:r>
          </a:p>
          <a:p>
            <a:pPr marL="640080" lvl="1" algn="just" eaLnBrk="1" fontAlgn="auto" hangingPunct="1">
              <a:spcBef>
                <a:spcPts val="0"/>
              </a:spcBef>
              <a:spcAft>
                <a:spcPts val="600"/>
              </a:spcAft>
              <a:buClrTx/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In Africa-Savings And Credit Cooperative Societies (SACCOS) which emphasize on savings before credit. </a:t>
            </a:r>
          </a:p>
          <a:p>
            <a:pPr marL="640080" lvl="1" algn="just" eaLnBrk="1" fontAlgn="auto" hangingPunct="1">
              <a:spcBef>
                <a:spcPts val="0"/>
              </a:spcBef>
              <a:spcAft>
                <a:spcPts val="600"/>
              </a:spcAft>
              <a:buClrTx/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In Afghanistan-(IIFC) Islamic Investment and Finance Cooperatives which comply with Shari’ah.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ClrTx/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IMFC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are institutions based on the principles of Islamic Finance.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ClrTx/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IMFC/ICU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refer to financial cooperatives that offer retail financial products in compliance with Islamic financing principles.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ClrTx/>
              <a:defRPr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600"/>
              </a:spcAft>
              <a:buClrTx/>
              <a:buFont typeface="Arial" charset="0"/>
              <a:buNone/>
              <a:defRPr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algn="just" eaLnBrk="1" fontAlgn="auto" hangingPunct="1">
              <a:spcBef>
                <a:spcPts val="0"/>
              </a:spcBef>
              <a:spcAft>
                <a:spcPts val="600"/>
              </a:spcAft>
              <a:buClrTx/>
              <a:buFont typeface="Wingdings 2" pitchFamily="18" charset="2"/>
              <a:buNone/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fld id="{E1CD9200-FBB9-461F-99D6-BE2C8AE3724B}" type="slidenum">
              <a:rPr lang="en-US" altLang="en-US" sz="1200">
                <a:solidFill>
                  <a:schemeClr val="bg1"/>
                </a:solidFill>
                <a:latin typeface="Arial" charset="0"/>
              </a:rPr>
              <a:pPr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2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" name="Footer Placeholder 6"/>
          <p:cNvSpPr txBox="1">
            <a:spLocks/>
          </p:cNvSpPr>
          <p:nvPr/>
        </p:nvSpPr>
        <p:spPr>
          <a:xfrm rot="16200000">
            <a:off x="6181126" y="2505674"/>
            <a:ext cx="5262880" cy="556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Microfinance Cooperatives To Meet The Financial Needs Of The Community</a:t>
            </a:r>
            <a:endParaRPr 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80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200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ISLAMIC MICROFINANCE COOPERATIVE 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7680960" cy="5029200"/>
          </a:xfrm>
        </p:spPr>
        <p:txBody>
          <a:bodyPr rtlCol="0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600"/>
              </a:spcAft>
              <a:buClr>
                <a:srgbClr val="006699"/>
              </a:buClr>
              <a:buFont typeface="Wingdings 2" pitchFamily="18" charset="2"/>
              <a:buNone/>
              <a:defRPr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WHY IMFC?</a:t>
            </a:r>
          </a:p>
          <a:p>
            <a:pPr algn="ctr" eaLnBrk="1" fontAlgn="auto" hangingPunct="1">
              <a:spcBef>
                <a:spcPts val="0"/>
              </a:spcBef>
              <a:spcAft>
                <a:spcPts val="600"/>
              </a:spcAft>
              <a:buClr>
                <a:srgbClr val="006699"/>
              </a:buClr>
              <a:buFont typeface="Wingdings 2" pitchFamily="18" charset="2"/>
              <a:buNone/>
              <a:defRPr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457200" eaLnBrk="1" fontAlgn="auto" hangingPunct="1">
              <a:spcBef>
                <a:spcPts val="0"/>
              </a:spcBef>
              <a:spcAft>
                <a:spcPts val="60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Conceptual Framework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“Cooperate with all in what is good and pious and do not cooperate in what is sinful and wicked…” (Q-5:2)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Ta’awoun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571500" indent="-457200" eaLnBrk="1" fontAlgn="auto" hangingPunct="1">
              <a:spcBef>
                <a:spcPts val="0"/>
              </a:spcBef>
              <a:spcAft>
                <a:spcPts val="60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Legal Framework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less regulated than the corporate sector (Coop Soc. Act ,CU Act)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Shari'ah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-compliant</a:t>
            </a:r>
          </a:p>
          <a:p>
            <a:pPr marL="571500" indent="-457200" eaLnBrk="1" fontAlgn="auto" hangingPunct="1">
              <a:spcBef>
                <a:spcPts val="0"/>
              </a:spcBef>
              <a:spcAft>
                <a:spcPts val="60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b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Islamic Finance based on Islamic ethics: justice, sharing, cooperation</a:t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Cooperatives based on values: honesty, equity, equality, solidarity, self-help, etc.</a:t>
            </a:r>
          </a:p>
          <a:p>
            <a:pPr marL="571500" indent="-457200" eaLnBrk="1" fontAlgn="auto" hangingPunct="1">
              <a:spcBef>
                <a:spcPts val="0"/>
              </a:spcBef>
              <a:spcAft>
                <a:spcPts val="60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Easy formation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&amp; more elastic</a:t>
            </a:r>
          </a:p>
          <a:p>
            <a:pPr marL="571500" indent="-457200">
              <a:spcBef>
                <a:spcPts val="0"/>
              </a:spcBef>
              <a:spcAft>
                <a:spcPts val="60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Small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seed capital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requirement</a:t>
            </a:r>
          </a:p>
          <a:p>
            <a:pPr marL="571500" indent="-457200" eaLnBrk="1" fontAlgn="auto" hangingPunct="1">
              <a:spcBef>
                <a:spcPts val="0"/>
              </a:spcBef>
              <a:spcAft>
                <a:spcPts val="600"/>
              </a:spcAft>
              <a:buClrTx/>
              <a:buSzPct val="80000"/>
              <a:buFont typeface="+mj-lt"/>
              <a:buAutoNum type="arabicPeriod"/>
              <a:defRPr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 eaLnBrk="1" fontAlgn="auto" hangingPunct="1">
              <a:spcBef>
                <a:spcPts val="0"/>
              </a:spcBef>
              <a:spcAft>
                <a:spcPts val="600"/>
              </a:spcAft>
              <a:buClrTx/>
              <a:buSzPct val="80000"/>
              <a:buFont typeface="Wingdings 2" pitchFamily="18" charset="2"/>
              <a:buNone/>
              <a:defRPr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600"/>
              </a:spcAft>
              <a:buFont typeface="Arial" charset="0"/>
              <a:buNone/>
              <a:defRPr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fld id="{7452C8FC-BFBC-456E-ADB5-A4959AAF09C5}" type="slidenum">
              <a:rPr lang="en-US" altLang="en-US" sz="1200">
                <a:solidFill>
                  <a:schemeClr val="bg1"/>
                </a:solidFill>
                <a:latin typeface="Arial" charset="0"/>
              </a:rPr>
              <a:pPr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2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" name="Footer Placeholder 6"/>
          <p:cNvSpPr txBox="1">
            <a:spLocks/>
          </p:cNvSpPr>
          <p:nvPr/>
        </p:nvSpPr>
        <p:spPr>
          <a:xfrm rot="16200000">
            <a:off x="6181126" y="2505674"/>
            <a:ext cx="5262880" cy="556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Microfinance Cooperatives To Meet The Financial Needs Of The Community</a:t>
            </a:r>
            <a:endParaRPr 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584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7680960" cy="5029200"/>
          </a:xfrm>
        </p:spPr>
        <p:txBody>
          <a:bodyPr rtlCol="0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600"/>
              </a:spcAft>
              <a:buClr>
                <a:srgbClr val="006699"/>
              </a:buClr>
              <a:buFont typeface="Wingdings 2" pitchFamily="18" charset="2"/>
              <a:buNone/>
              <a:defRPr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WHY IMFC?</a:t>
            </a:r>
          </a:p>
          <a:p>
            <a:pPr marL="114300" indent="0" algn="just" eaLnBrk="1" fontAlgn="auto" hangingPunct="1">
              <a:spcBef>
                <a:spcPts val="0"/>
              </a:spcBef>
              <a:spcAft>
                <a:spcPts val="600"/>
              </a:spcAft>
              <a:buClrTx/>
              <a:buSzPct val="80000"/>
              <a:buFont typeface="Wingdings 2" pitchFamily="18" charset="2"/>
              <a:buNone/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457200" algn="just" eaLnBrk="1" fontAlgn="auto" hangingPunct="1">
              <a:spcBef>
                <a:spcPts val="0"/>
              </a:spcBef>
              <a:spcAft>
                <a:spcPts val="600"/>
              </a:spcAft>
              <a:buClrTx/>
              <a:buSzPct val="80000"/>
              <a:buFont typeface="+mj-lt"/>
              <a:buAutoNum type="arabicPeriod" startAt="6"/>
              <a:defRPr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CBO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more people-oriented, poor/rich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IEViews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..),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services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the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457200" algn="just" eaLnBrk="1" fontAlgn="auto" hangingPunct="1">
              <a:spcBef>
                <a:spcPts val="0"/>
              </a:spcBef>
              <a:spcAft>
                <a:spcPts val="600"/>
              </a:spcAft>
              <a:buClrTx/>
              <a:buFont typeface="+mj-lt"/>
              <a:buAutoNum type="arabicPeriod" startAt="6"/>
              <a:defRPr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Common bond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Islamic brotherhood/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Ukhuwat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457200" algn="just" eaLnBrk="1" fontAlgn="auto" hangingPunct="1">
              <a:spcBef>
                <a:spcPts val="0"/>
              </a:spcBef>
              <a:spcAft>
                <a:spcPts val="600"/>
              </a:spcAft>
              <a:buClrTx/>
              <a:buFont typeface="+mj-lt"/>
              <a:buAutoNum type="arabicPeriod" startAt="6"/>
              <a:defRPr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Spread ownership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of business and reduce concentration of wealth</a:t>
            </a:r>
          </a:p>
          <a:p>
            <a:pPr marL="571500" indent="-457200" algn="just" eaLnBrk="1" fontAlgn="auto" hangingPunct="1">
              <a:spcBef>
                <a:spcPts val="0"/>
              </a:spcBef>
              <a:spcAft>
                <a:spcPts val="600"/>
              </a:spcAft>
              <a:buClrTx/>
              <a:buFont typeface="+mj-lt"/>
              <a:buAutoNum type="arabicPeriod" startAt="6"/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Financial &amp; Mgt. inclusion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- embark the poor on board</a:t>
            </a:r>
          </a:p>
          <a:p>
            <a:pPr marL="571500" indent="-457200" algn="just" eaLnBrk="1" fontAlgn="auto" hangingPunct="1">
              <a:spcBef>
                <a:spcPts val="0"/>
              </a:spcBef>
              <a:spcAft>
                <a:spcPts val="600"/>
              </a:spcAft>
              <a:buClrTx/>
              <a:buFont typeface="+mj-lt"/>
              <a:buAutoNum type="arabicPeriod" startAt="6"/>
              <a:defRPr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Multi-purposes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- open to any type of economic activity</a:t>
            </a:r>
          </a:p>
          <a:p>
            <a:pPr marL="571500" indent="-457200" algn="just" eaLnBrk="1" fontAlgn="auto" hangingPunct="1">
              <a:spcBef>
                <a:spcPts val="0"/>
              </a:spcBef>
              <a:spcAft>
                <a:spcPts val="600"/>
              </a:spcAft>
              <a:buClrTx/>
              <a:buFont typeface="+mj-lt"/>
              <a:buAutoNum type="arabicPeriod" startAt="6"/>
              <a:defRPr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Islamic financial products </a:t>
            </a:r>
          </a:p>
          <a:p>
            <a:pPr marL="571500" indent="-457200" algn="just" eaLnBrk="1" fontAlgn="auto" hangingPunct="1">
              <a:spcBef>
                <a:spcPts val="0"/>
              </a:spcBef>
              <a:spcAft>
                <a:spcPts val="600"/>
              </a:spcAft>
              <a:buClrTx/>
              <a:buFont typeface="+mj-lt"/>
              <a:buAutoNum type="arabicPeriod" startAt="6"/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ncentives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&amp; Benefits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Tax Relief</a:t>
            </a:r>
          </a:p>
          <a:p>
            <a:pPr marL="571500" indent="-457200" algn="just" eaLnBrk="1" fontAlgn="auto" hangingPunct="1">
              <a:spcBef>
                <a:spcPts val="0"/>
              </a:spcBef>
              <a:spcAft>
                <a:spcPts val="600"/>
              </a:spcAft>
              <a:buClrTx/>
              <a:buFont typeface="+mj-lt"/>
              <a:buAutoNum type="arabicPeriod" startAt="6"/>
              <a:defRPr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Democratic/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Shuratic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/Leadership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–  1M-1V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fld id="{FC37E70A-18A7-4439-8438-1612085906FD}" type="slidenum">
              <a:rPr lang="en-US" altLang="en-US" sz="1200">
                <a:solidFill>
                  <a:schemeClr val="bg1"/>
                </a:solidFill>
                <a:latin typeface="Arial" charset="0"/>
              </a:rPr>
              <a:pPr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2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200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ISLAMIC MICROFINANCE COOPERATIVE  </a:t>
            </a:r>
          </a:p>
        </p:txBody>
      </p:sp>
      <p:sp>
        <p:nvSpPr>
          <p:cNvPr id="9" name="Footer Placeholder 6"/>
          <p:cNvSpPr txBox="1">
            <a:spLocks/>
          </p:cNvSpPr>
          <p:nvPr/>
        </p:nvSpPr>
        <p:spPr>
          <a:xfrm rot="16200000">
            <a:off x="6181126" y="2505674"/>
            <a:ext cx="5262880" cy="556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Microfinance Cooperatives To Meet The Financial Needs Of The Community</a:t>
            </a:r>
            <a:endParaRPr 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451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514600"/>
            <a:ext cx="7315200" cy="3566160"/>
          </a:xfrm>
        </p:spPr>
        <p:txBody>
          <a:bodyPr/>
          <a:lstStyle/>
          <a:p>
            <a:pPr algn="ctr" eaLnBrk="1" fontAlgn="auto" hangingPunct="1">
              <a:lnSpc>
                <a:spcPct val="114000"/>
              </a:lnSpc>
              <a:spcAft>
                <a:spcPts val="600"/>
              </a:spcAft>
              <a:defRPr/>
            </a:pPr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AL BARAKAH</a:t>
            </a:r>
            <a:b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</a:t>
            </a:r>
            <a:r>
              <a:rPr lang="en-US" sz="24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ulti-purpose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en-US" sz="24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</a:t>
            </a:r>
            <a:r>
              <a:rPr lang="en-US" sz="24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o-operative 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</a:t>
            </a:r>
            <a:r>
              <a:rPr lang="en-US" sz="24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ociety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L</a:t>
            </a:r>
            <a:r>
              <a:rPr lang="en-US" sz="24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imited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/>
            </a:r>
            <a:br>
              <a:rPr lang="en-US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en-US" sz="3000" b="1" cap="none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</a:t>
            </a:r>
            <a:r>
              <a:rPr lang="en-US" sz="30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 Islamic Microfinance Cooperative in </a:t>
            </a:r>
            <a:r>
              <a:rPr lang="en-US" sz="3000" b="1" cap="none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</a:t>
            </a:r>
            <a:r>
              <a:rPr lang="en-US" sz="30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auritius</a:t>
            </a:r>
            <a:endParaRPr lang="en-US" sz="3000" cap="none" dirty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fld id="{5A19FBCA-B921-4030-A6DB-AED9B9758373}" type="slidenum">
              <a:rPr lang="en-US" altLang="en-US" sz="1200">
                <a:solidFill>
                  <a:schemeClr val="bg1"/>
                </a:solidFill>
                <a:latin typeface="Arial" charset="0"/>
              </a:rPr>
              <a:pPr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2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0" y="838200"/>
            <a:ext cx="5486400" cy="938719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Practical Model</a:t>
            </a:r>
            <a:endParaRPr lang="en-US" sz="55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229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81468"/>
            <a:ext cx="1797366" cy="174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1601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 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342900" algn="just" fontAlgn="base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Mauritius - gateway to Africa, South Asia &amp; Asia</a:t>
            </a:r>
          </a:p>
          <a:p>
            <a:pPr indent="-342900" algn="just" fontAlgn="base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Multi-religious </a:t>
            </a:r>
            <a:r>
              <a:rPr lang="en-US" alt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society/Democratic</a:t>
            </a:r>
            <a:endParaRPr lang="en-US" alt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342900" algn="just" fontAlgn="base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Population</a:t>
            </a:r>
            <a:r>
              <a:rPr lang="en-US" alt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1.3 </a:t>
            </a:r>
            <a:r>
              <a:rPr lang="en-US" alt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en-US" alt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5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fld id="{A9B97628-A2DA-492D-B0AA-918BCE4670E2}" type="slidenum">
              <a:rPr lang="en-US" altLang="en-US" sz="1200">
                <a:solidFill>
                  <a:schemeClr val="bg1"/>
                </a:solidFill>
                <a:latin typeface="Arial" charset="0"/>
              </a:rPr>
              <a:pPr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200" dirty="0">
              <a:solidFill>
                <a:schemeClr val="bg1"/>
              </a:solidFill>
              <a:latin typeface="Arial" charset="0"/>
            </a:endParaRPr>
          </a:p>
        </p:txBody>
      </p:sp>
      <p:graphicFrame>
        <p:nvGraphicFramePr>
          <p:cNvPr id="13319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1409401"/>
              </p:ext>
            </p:extLst>
          </p:nvPr>
        </p:nvGraphicFramePr>
        <p:xfrm>
          <a:off x="1473200" y="2804160"/>
          <a:ext cx="5486400" cy="3749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r:id="rId3" imgW="6425741" imgH="4560203" progId="Excel.Chart.8">
                  <p:embed/>
                </p:oleObj>
              </mc:Choice>
              <mc:Fallback>
                <p:oleObj r:id="rId3" imgW="6425741" imgH="4560203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2804160"/>
                        <a:ext cx="5486400" cy="3749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457200" y="274638"/>
            <a:ext cx="7620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Geographical Background &amp; Muslims in Mauritius</a:t>
            </a:r>
          </a:p>
        </p:txBody>
      </p:sp>
    </p:spTree>
    <p:extLst>
      <p:ext uri="{BB962C8B-B14F-4D97-AF65-F5344CB8AC3E}">
        <p14:creationId xmlns:p14="http://schemas.microsoft.com/office/powerpoint/2010/main" val="895269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7680960" cy="502920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Tx/>
              <a:defRPr/>
            </a:pPr>
            <a:r>
              <a:rPr lang="en-US" sz="2000" dirty="0" smtClean="0">
                <a:latin typeface="Arial" charset="0"/>
                <a:cs typeface="Arial" charset="0"/>
              </a:rPr>
              <a:t>Muslims presence in all walks of life: Islamic schools, professionals, orphanage, business, politics, etc.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defRPr/>
            </a:pPr>
            <a:r>
              <a:rPr lang="en-US" sz="2000" dirty="0" smtClean="0">
                <a:latin typeface="Arial" charset="0"/>
                <a:cs typeface="Arial" charset="0"/>
              </a:rPr>
              <a:t>Muslims have contributed enormously in the development  of the economy.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defRPr/>
            </a:pPr>
            <a:r>
              <a:rPr lang="en-US" sz="2000" dirty="0" smtClean="0">
                <a:latin typeface="Arial" charset="0"/>
                <a:cs typeface="Arial" charset="0"/>
              </a:rPr>
              <a:t>But as a community, little efforts have been done to establish the financial system of Islam.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ClrTx/>
              <a:buFontTx/>
              <a:buChar char="-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 1990’s, there was a keen desire by Muslims to establish an Islamic bank in Mauritius.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ClrTx/>
              <a:buFontTx/>
              <a:buChar char="-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To become part of the Islamic Finance global phenomena.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ClrTx/>
              <a:buFontTx/>
              <a:buChar char="-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Preliminary work carried out: Research - Different Laws,  Coop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ClrTx/>
              <a:buFontTx/>
              <a:buChar char="-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Formation of an Islamic Financial Cooperative/Credit Union in the Cooperative sector AL BARAKAH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defRPr/>
            </a:pPr>
            <a:endParaRPr lang="en-US" sz="2000" b="1" dirty="0" smtClean="0">
              <a:latin typeface="Arial" charset="0"/>
              <a:cs typeface="Arial" charset="0"/>
            </a:endParaRPr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fld id="{0D124DE1-699A-4D14-A826-F6FF15BC2CEA}" type="slidenum">
              <a:rPr lang="en-US" altLang="en-US" sz="1200">
                <a:solidFill>
                  <a:schemeClr val="bg1"/>
                </a:solidFill>
                <a:latin typeface="Arial" charset="0"/>
              </a:rPr>
              <a:pPr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7200" y="274638"/>
            <a:ext cx="7620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Geographical Background &amp; Muslims in Mauritius</a:t>
            </a:r>
          </a:p>
        </p:txBody>
      </p:sp>
    </p:spTree>
    <p:extLst>
      <p:ext uri="{BB962C8B-B14F-4D97-AF65-F5344CB8AC3E}">
        <p14:creationId xmlns:p14="http://schemas.microsoft.com/office/powerpoint/2010/main" val="1467642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200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Formation of AL BARAKAH 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7680960" cy="5029200"/>
          </a:xfrm>
        </p:spPr>
        <p:txBody>
          <a:bodyPr rtlCol="0">
            <a:noAutofit/>
          </a:bodyPr>
          <a:lstStyle/>
          <a:p>
            <a:pPr marL="460375" indent="-342900" algn="just">
              <a:spcBef>
                <a:spcPts val="0"/>
              </a:spcBef>
              <a:spcAft>
                <a:spcPts val="600"/>
              </a:spcAft>
              <a:buClrTx/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Legal Framework</a:t>
            </a:r>
          </a:p>
          <a:p>
            <a:pPr marL="826135" lvl="2" indent="-342900" algn="just">
              <a:spcBef>
                <a:spcPts val="0"/>
              </a:spcBef>
              <a:spcAft>
                <a:spcPts val="600"/>
              </a:spcAft>
              <a:buClrTx/>
              <a:buSzPct val="90000"/>
              <a:buFontTx/>
              <a:buChar char="-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Registered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on 10</a:t>
            </a:r>
            <a:r>
              <a:rPr lang="en-US" sz="2000" baseline="30000" dirty="0">
                <a:latin typeface="Arial" pitchFamily="34" charset="0"/>
                <a:cs typeface="Arial" pitchFamily="34" charset="0"/>
              </a:rPr>
              <a:t>th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June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1998 under the Co-op Societies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Act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2016</a:t>
            </a:r>
          </a:p>
          <a:p>
            <a:pPr marL="826135" lvl="2" indent="-342900" algn="just">
              <a:spcBef>
                <a:spcPts val="0"/>
              </a:spcBef>
              <a:spcAft>
                <a:spcPts val="600"/>
              </a:spcAft>
              <a:buClrTx/>
              <a:buSzPct val="90000"/>
              <a:buFontTx/>
              <a:buChar char="-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Operates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: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914400" lvl="2" indent="-457200" algn="just">
              <a:spcBef>
                <a:spcPts val="0"/>
              </a:spcBef>
              <a:spcAft>
                <a:spcPts val="600"/>
              </a:spcAft>
              <a:buClrTx/>
              <a:buSzPct val="100000"/>
              <a:buAutoNum type="arabicPeriod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Within the Co-operative Societies Act 2016, its rules, regulations and policies; </a:t>
            </a:r>
          </a:p>
          <a:p>
            <a:pPr marL="914400" lvl="2" indent="-457200" algn="just">
              <a:spcBef>
                <a:spcPts val="0"/>
              </a:spcBef>
              <a:spcAft>
                <a:spcPts val="600"/>
              </a:spcAft>
              <a:buClrTx/>
              <a:buSzPct val="100000"/>
              <a:buAutoNum type="arabicPeriod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In accordance with Islamic Financial principles.</a:t>
            </a:r>
          </a:p>
          <a:p>
            <a:pPr marL="457200" lvl="1" indent="-339725" algn="just">
              <a:spcBef>
                <a:spcPts val="0"/>
              </a:spcBef>
              <a:spcAft>
                <a:spcPts val="600"/>
              </a:spcAft>
              <a:buClrTx/>
              <a:buSzPct val="90000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Objectives </a:t>
            </a:r>
          </a:p>
          <a:p>
            <a:pPr marL="914400" lvl="2" indent="-457200" algn="just">
              <a:spcBef>
                <a:spcPts val="0"/>
              </a:spcBef>
              <a:spcAft>
                <a:spcPts val="600"/>
              </a:spcAft>
              <a:buClrTx/>
              <a:buSzPct val="100000"/>
              <a:buFont typeface="+mj-lt"/>
              <a:buAutoNum type="arabicPeriod"/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provide an alternative to the interest-based financial institutions for the community. </a:t>
            </a:r>
          </a:p>
          <a:p>
            <a:pPr marL="914400" lvl="2" indent="-457200" algn="just">
              <a:spcBef>
                <a:spcPts val="0"/>
              </a:spcBef>
              <a:spcAft>
                <a:spcPts val="600"/>
              </a:spcAft>
              <a:buClrTx/>
              <a:buSzPct val="100000"/>
              <a:buFont typeface="+mj-lt"/>
              <a:buAutoNum type="arabicPeriod"/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provide savings and halal investment opportunities.</a:t>
            </a:r>
          </a:p>
          <a:p>
            <a:pPr marL="914400" lvl="2" indent="-457200" algn="just">
              <a:spcBef>
                <a:spcPts val="0"/>
              </a:spcBef>
              <a:spcAft>
                <a:spcPts val="600"/>
              </a:spcAft>
              <a:buClrTx/>
              <a:buSzPct val="100000"/>
              <a:buFont typeface="+mj-lt"/>
              <a:buAutoNum type="arabicPeriod"/>
              <a:defRPr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create a  source of credit for its members for provident and productive purposes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14400" lvl="2" indent="-457200" algn="just">
              <a:spcBef>
                <a:spcPts val="0"/>
              </a:spcBef>
              <a:spcAft>
                <a:spcPts val="600"/>
              </a:spcAft>
              <a:buClrTx/>
              <a:buSzPct val="100000"/>
              <a:buFont typeface="+mj-lt"/>
              <a:buAutoNum type="arabicPeriod"/>
              <a:defRPr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promote the welfare and economic interest of its members </a:t>
            </a:r>
          </a:p>
          <a:p>
            <a:pPr indent="-342900" algn="just">
              <a:spcBef>
                <a:spcPts val="0"/>
              </a:spcBef>
              <a:spcAft>
                <a:spcPts val="600"/>
              </a:spcAft>
              <a:buClrTx/>
              <a:buSzPct val="80000"/>
              <a:defRPr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342900" algn="just">
              <a:spcBef>
                <a:spcPts val="0"/>
              </a:spcBef>
              <a:spcAft>
                <a:spcPts val="600"/>
              </a:spcAft>
              <a:buClrTx/>
              <a:buSzPct val="80000"/>
              <a:defRPr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342900" algn="just">
              <a:spcBef>
                <a:spcPts val="0"/>
              </a:spcBef>
              <a:spcAft>
                <a:spcPts val="600"/>
              </a:spcAft>
              <a:buClrTx/>
              <a:buSzPct val="80000"/>
              <a:defRPr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09613" lvl="1" indent="-342900" algn="just">
              <a:spcBef>
                <a:spcPts val="0"/>
              </a:spcBef>
              <a:spcAft>
                <a:spcPts val="600"/>
              </a:spcAft>
              <a:buClrTx/>
              <a:buSzPct val="90000"/>
              <a:defRPr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ClrTx/>
              <a:buFont typeface="Arial" pitchFamily="34" charset="0"/>
              <a:buChar char="•"/>
              <a:defRPr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ClrTx/>
              <a:buFont typeface="Arial" pitchFamily="34" charset="0"/>
              <a:buChar char="•"/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fld id="{7C6CCC2C-713E-4BC0-B8F4-6B7394FAD533}" type="slidenum">
              <a:rPr lang="en-US" altLang="en-US" sz="1200">
                <a:solidFill>
                  <a:schemeClr val="bg1"/>
                </a:solidFill>
                <a:latin typeface="Arial" charset="0"/>
              </a:rPr>
              <a:pPr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200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05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20000" cy="86836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AGENDA</a:t>
            </a:r>
          </a:p>
        </p:txBody>
      </p:sp>
      <p:sp>
        <p:nvSpPr>
          <p:cNvPr id="14339" name="Rectangle 6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2578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en-US" sz="2000" b="1" dirty="0" smtClean="0">
                <a:latin typeface="Arial" charset="0"/>
                <a:cs typeface="Arial" charset="0"/>
              </a:rPr>
              <a:t>Microfinance &amp; Models of Conventional Microfinance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en-US" sz="2000" b="1" dirty="0" smtClean="0">
                <a:latin typeface="Arial" charset="0"/>
                <a:cs typeface="Arial" charset="0"/>
              </a:rPr>
              <a:t>What is Islamic Microfinance?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en-US" sz="2000" b="1" dirty="0" smtClean="0">
                <a:latin typeface="Arial" charset="0"/>
                <a:cs typeface="Arial" charset="0"/>
              </a:rPr>
              <a:t>Global Models of Islamic Microfinance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en-US" sz="2000" b="1" dirty="0" smtClean="0">
                <a:latin typeface="Arial" charset="0"/>
                <a:cs typeface="Arial" charset="0"/>
              </a:rPr>
              <a:t>Evolution of Islamic Banking, Finance &amp; Islamic Microfinance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en-US" sz="2000" b="1" dirty="0" smtClean="0">
                <a:latin typeface="Arial" charset="0"/>
                <a:cs typeface="Arial" charset="0"/>
              </a:rPr>
              <a:t>The Cooperative Movement 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en-US" sz="2000" b="1" dirty="0" smtClean="0">
                <a:latin typeface="Arial" charset="0"/>
                <a:cs typeface="Arial" charset="0"/>
              </a:rPr>
              <a:t>Global Islamic Microfinance Co-operative Model </a:t>
            </a:r>
          </a:p>
          <a:p>
            <a:pPr algn="just">
              <a:spcBef>
                <a:spcPct val="0"/>
              </a:spcBef>
            </a:pPr>
            <a:r>
              <a:rPr lang="en-US" altLang="en-US" sz="2000" b="1" dirty="0" smtClean="0">
                <a:latin typeface="Arial" charset="0"/>
                <a:cs typeface="Arial" charset="0"/>
              </a:rPr>
              <a:t>Practical example </a:t>
            </a:r>
            <a:r>
              <a:rPr lang="en-US" altLang="en-US" sz="2000" b="1" dirty="0">
                <a:latin typeface="Arial" charset="0"/>
                <a:cs typeface="Arial" charset="0"/>
              </a:rPr>
              <a:t>of Islamic Microfinance Co-operative </a:t>
            </a:r>
            <a:r>
              <a:rPr lang="en-US" altLang="en-US" sz="2000" b="1" dirty="0" smtClean="0">
                <a:latin typeface="Arial" charset="0"/>
                <a:cs typeface="Arial" charset="0"/>
              </a:rPr>
              <a:t> -AL BARAKAH Multi-purpose Co-operative Society Limited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en-US" sz="2000" b="1" dirty="0" smtClean="0">
                <a:latin typeface="Arial" charset="0"/>
                <a:cs typeface="Arial" charset="0"/>
              </a:rPr>
              <a:t>Conclusion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 rot="16200000">
            <a:off x="6181126" y="2505674"/>
            <a:ext cx="5262880" cy="556331"/>
          </a:xfrm>
        </p:spPr>
        <p:txBody>
          <a:bodyPr/>
          <a:lstStyle/>
          <a:p>
            <a:pPr algn="ctr">
              <a:defRPr/>
            </a:pP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Microfinance Cooperatives To Meet The Financial Needs Of The Community</a:t>
            </a: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531788" y="5648960"/>
            <a:ext cx="548640" cy="39624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fld id="{BEF4E783-F69F-45A1-9D86-E6C9CCD90F91}" type="slidenum">
              <a:rPr lang="en-US" altLang="en-US" sz="1200">
                <a:solidFill>
                  <a:schemeClr val="bg1"/>
                </a:solidFill>
                <a:latin typeface="Arial" charset="0"/>
              </a:rPr>
              <a:pPr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200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963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411162"/>
          </a:xfrm>
        </p:spPr>
        <p:txBody>
          <a:bodyPr/>
          <a:lstStyle/>
          <a:p>
            <a:pPr algn="ctr"/>
            <a:r>
              <a:rPr lang="en-US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itchFamily="34" charset="0"/>
              </a:rPr>
              <a:t>Activities</a:t>
            </a:r>
            <a:endParaRPr lang="en-US" sz="2400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838200"/>
            <a:ext cx="8077200" cy="5562600"/>
          </a:xfrm>
        </p:spPr>
        <p:txBody>
          <a:bodyPr rtlCol="0">
            <a:normAutofit/>
          </a:bodyPr>
          <a:lstStyle/>
          <a:p>
            <a:pPr lvl="1" algn="just" eaLnBrk="1" fontAlgn="auto" hangingPunct="1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b="1" dirty="0" smtClean="0">
                <a:latin typeface="Arial" charset="0"/>
                <a:cs typeface="Arial" charset="0"/>
              </a:rPr>
              <a:t>Main activity- </a:t>
            </a:r>
            <a:r>
              <a:rPr lang="en-US" dirty="0" smtClean="0">
                <a:latin typeface="Arial" charset="0"/>
                <a:cs typeface="Arial" charset="0"/>
              </a:rPr>
              <a:t>Providing Islamic Financial  services –        </a:t>
            </a:r>
          </a:p>
          <a:p>
            <a:pPr marL="411480" lvl="1" indent="0" algn="just" eaLnBrk="1" fontAlgn="auto" hangingPunct="1">
              <a:spcBef>
                <a:spcPts val="0"/>
              </a:spcBef>
              <a:spcAft>
                <a:spcPts val="600"/>
              </a:spcAft>
              <a:buClr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      </a:t>
            </a:r>
            <a:r>
              <a:rPr lang="en-US" dirty="0" err="1" smtClean="0">
                <a:latin typeface="Arial" charset="0"/>
                <a:cs typeface="Arial" charset="0"/>
              </a:rPr>
              <a:t>Murabahah,Istisna</a:t>
            </a:r>
            <a:r>
              <a:rPr lang="en-US" dirty="0" smtClean="0">
                <a:latin typeface="Arial" charset="0"/>
                <a:cs typeface="Arial" charset="0"/>
              </a:rPr>
              <a:t> – schemes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en-US" dirty="0">
                <a:latin typeface="Arial" charset="0"/>
                <a:cs typeface="Arial" charset="0"/>
              </a:rPr>
              <a:t>Hajj Savings </a:t>
            </a:r>
            <a:r>
              <a:rPr lang="en-US" dirty="0" smtClean="0">
                <a:latin typeface="Arial" charset="0"/>
                <a:cs typeface="Arial" charset="0"/>
              </a:rPr>
              <a:t>Account, Multiplier Savings Account ( </a:t>
            </a:r>
            <a:r>
              <a:rPr lang="en-US" dirty="0" err="1" smtClean="0">
                <a:latin typeface="Arial" charset="0"/>
                <a:cs typeface="Arial" charset="0"/>
              </a:rPr>
              <a:t>Mudarabah</a:t>
            </a:r>
            <a:r>
              <a:rPr lang="en-US" dirty="0" smtClean="0">
                <a:latin typeface="Arial" charset="0"/>
                <a:cs typeface="Arial" charset="0"/>
              </a:rPr>
              <a:t> )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en-US" dirty="0" smtClean="0">
                <a:latin typeface="Arial" charset="0"/>
                <a:cs typeface="Arial" charset="0"/>
              </a:rPr>
              <a:t>Investment with members based on Musharakah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en-US" dirty="0">
                <a:latin typeface="Arial" charset="0"/>
                <a:cs typeface="Arial" charset="0"/>
              </a:rPr>
              <a:t>Internal </a:t>
            </a:r>
            <a:r>
              <a:rPr lang="en-US" dirty="0" smtClean="0">
                <a:latin typeface="Arial" charset="0"/>
                <a:cs typeface="Arial" charset="0"/>
              </a:rPr>
              <a:t>Micro </a:t>
            </a:r>
            <a:r>
              <a:rPr lang="en-US" dirty="0">
                <a:latin typeface="Arial" charset="0"/>
                <a:cs typeface="Arial" charset="0"/>
              </a:rPr>
              <a:t>T</a:t>
            </a:r>
            <a:r>
              <a:rPr lang="en-US" dirty="0" smtClean="0">
                <a:latin typeface="Arial" charset="0"/>
                <a:cs typeface="Arial" charset="0"/>
              </a:rPr>
              <a:t>akaful </a:t>
            </a:r>
            <a:r>
              <a:rPr lang="en-US" dirty="0" err="1" smtClean="0">
                <a:latin typeface="Arial" charset="0"/>
                <a:cs typeface="Arial" charset="0"/>
              </a:rPr>
              <a:t>Ta’awuni</a:t>
            </a:r>
            <a:r>
              <a:rPr lang="en-US" dirty="0" smtClean="0">
                <a:latin typeface="Arial" charset="0"/>
                <a:cs typeface="Arial" charset="0"/>
              </a:rPr>
              <a:t> Fund 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en-US" dirty="0" smtClean="0">
                <a:latin typeface="Arial" charset="0"/>
                <a:cs typeface="Arial" charset="0"/>
              </a:rPr>
              <a:t> Creating </a:t>
            </a:r>
            <a:r>
              <a:rPr lang="en-US" dirty="0" smtClean="0">
                <a:latin typeface="Arial" charset="0"/>
                <a:cs typeface="Arial" charset="0"/>
              </a:rPr>
              <a:t>awareness about Islamic Finance by organizing lectures, training, seminars, conferences, workshop, trade </a:t>
            </a:r>
            <a:r>
              <a:rPr lang="en-US" dirty="0" smtClean="0">
                <a:latin typeface="Arial" charset="0"/>
                <a:cs typeface="Arial" charset="0"/>
              </a:rPr>
              <a:t>fairs</a:t>
            </a:r>
            <a:endParaRPr lang="en-US" dirty="0" smtClean="0">
              <a:latin typeface="Arial" charset="0"/>
              <a:cs typeface="Arial" charset="0"/>
            </a:endParaRPr>
          </a:p>
          <a:p>
            <a:pPr lvl="1"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en-US" dirty="0" smtClean="0">
                <a:latin typeface="Arial" charset="0"/>
                <a:cs typeface="Arial" charset="0"/>
              </a:rPr>
              <a:t>Organizing </a:t>
            </a:r>
            <a:r>
              <a:rPr lang="en-US" dirty="0" err="1" smtClean="0">
                <a:latin typeface="Arial" charset="0"/>
                <a:cs typeface="Arial" charset="0"/>
              </a:rPr>
              <a:t>Umrah</a:t>
            </a:r>
            <a:endParaRPr lang="en-US" sz="2000" b="1" dirty="0" smtClean="0">
              <a:latin typeface="Arial" charset="0"/>
              <a:cs typeface="Arial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en-US" sz="1800" b="1" dirty="0" smtClean="0">
                <a:latin typeface="Arial" charset="0"/>
                <a:cs typeface="Arial" charset="0"/>
              </a:rPr>
              <a:t>Coming projects In </a:t>
            </a:r>
            <a:r>
              <a:rPr lang="en-US" sz="1800" b="1" dirty="0" err="1" smtClean="0">
                <a:latin typeface="Arial" charset="0"/>
                <a:cs typeface="Arial" charset="0"/>
              </a:rPr>
              <a:t>sha</a:t>
            </a:r>
            <a:r>
              <a:rPr lang="en-US" sz="1800" b="1" dirty="0" smtClean="0">
                <a:latin typeface="Arial" charset="0"/>
                <a:cs typeface="Arial" charset="0"/>
              </a:rPr>
              <a:t> Allah </a:t>
            </a:r>
          </a:p>
          <a:p>
            <a:pPr lvl="1" algn="just" eaLnBrk="1" fontAlgn="auto" hangingPunct="1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en-US" dirty="0" smtClean="0">
                <a:latin typeface="Arial" charset="0"/>
                <a:cs typeface="Arial" charset="0"/>
              </a:rPr>
              <a:t>AB </a:t>
            </a:r>
            <a:r>
              <a:rPr lang="en-US" dirty="0" err="1" smtClean="0">
                <a:latin typeface="Arial" charset="0"/>
                <a:cs typeface="Arial" charset="0"/>
              </a:rPr>
              <a:t>Zakah</a:t>
            </a:r>
            <a:r>
              <a:rPr lang="en-US" dirty="0" smtClean="0">
                <a:latin typeface="Arial" charset="0"/>
                <a:cs typeface="Arial" charset="0"/>
              </a:rPr>
              <a:t> Fund</a:t>
            </a:r>
          </a:p>
          <a:p>
            <a:pPr lvl="1" algn="just" eaLnBrk="1" fontAlgn="auto" hangingPunct="1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en-US" dirty="0" smtClean="0">
                <a:latin typeface="Arial" charset="0"/>
                <a:cs typeface="Arial" charset="0"/>
              </a:rPr>
              <a:t>Halal Tourism</a:t>
            </a:r>
          </a:p>
          <a:p>
            <a:pPr lvl="1" algn="just" eaLnBrk="1" fontAlgn="auto" hangingPunct="1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en-US" dirty="0" smtClean="0">
                <a:latin typeface="Arial" charset="0"/>
                <a:cs typeface="Arial" charset="0"/>
              </a:rPr>
              <a:t>Takaful </a:t>
            </a:r>
            <a:r>
              <a:rPr lang="en-US" dirty="0" err="1" smtClean="0">
                <a:latin typeface="Arial" charset="0"/>
                <a:cs typeface="Arial" charset="0"/>
              </a:rPr>
              <a:t>Ta’awuni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</a:p>
          <a:p>
            <a:pPr lvl="1" algn="just" eaLnBrk="1" fontAlgn="auto" hangingPunct="1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spc="-100" dirty="0" smtClean="0">
                <a:latin typeface="Arial" charset="0"/>
                <a:cs typeface="Arial" charset="0"/>
              </a:rPr>
              <a:t>Opportunities </a:t>
            </a:r>
            <a:r>
              <a:rPr lang="en-US" spc="-100" dirty="0" smtClean="0">
                <a:latin typeface="Arial" charset="0"/>
                <a:cs typeface="Arial" charset="0"/>
              </a:rPr>
              <a:t>with AL BARAKAH for  Projects in </a:t>
            </a:r>
            <a:r>
              <a:rPr lang="en-US" spc="-100" dirty="0" smtClean="0">
                <a:latin typeface="Arial" charset="0"/>
                <a:cs typeface="Arial" charset="0"/>
              </a:rPr>
              <a:t>Mauritius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8531788" y="5648960"/>
            <a:ext cx="548640" cy="39624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fld id="{7C6CCC2C-713E-4BC0-B8F4-6B7394FAD533}" type="slidenum">
              <a:rPr lang="en-US" altLang="en-US" sz="1200">
                <a:solidFill>
                  <a:schemeClr val="bg1"/>
                </a:solidFill>
                <a:latin typeface="Arial" charset="0"/>
              </a:rPr>
              <a:pPr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200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02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20000" cy="9144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US" sz="24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7680960" cy="5334000"/>
          </a:xfrm>
        </p:spPr>
        <p:txBody>
          <a:bodyPr rtlCol="0">
            <a:noAutofit/>
          </a:bodyPr>
          <a:lstStyle/>
          <a:p>
            <a:pPr algn="just">
              <a:spcBef>
                <a:spcPts val="0"/>
              </a:spcBef>
              <a:spcAft>
                <a:spcPts val="300"/>
              </a:spcAft>
              <a:buClrTx/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Global efforts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over the past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35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years to set up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Islamic Micro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Finance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Co-operatives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T&amp;T,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Canada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Cameroun, Malaysia,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Indonesia, Thailand, Tanzania, Kenya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Nigeria, India, USA,  Australia, Pakistan, 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Lanka, Singapore,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Afghanistan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pPr algn="just">
              <a:spcBef>
                <a:spcPts val="0"/>
              </a:spcBef>
              <a:spcAft>
                <a:spcPts val="300"/>
              </a:spcAft>
              <a:buClrTx/>
              <a:defRPr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IFC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is in line with both cooperative and Islamic principles.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  <a:buClrTx/>
              <a:defRPr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 effective role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life of the community by providing access to financial services  to all strata of the community and to join the institution.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  <a:buClrTx/>
              <a:defRPr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It will provide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members of the community opportunities to manage the wealth of the community in a Shari’ah compliant manner.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  <a:buClrTx/>
              <a:defRPr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Setting up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IFC will assist to build up a robust community-based financial institution.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  <a:buClrTx/>
              <a:defRPr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IFC/ICU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can embark everyone on board as a stakeholder in the project.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  <a:buClrTx/>
              <a:defRPr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Finally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it will be the job of everybody for the good of society.</a:t>
            </a:r>
          </a:p>
          <a:p>
            <a:pPr indent="-342900" algn="just">
              <a:spcBef>
                <a:spcPts val="0"/>
              </a:spcBef>
              <a:spcAft>
                <a:spcPts val="300"/>
              </a:spcAft>
              <a:buClrTx/>
              <a:defRPr/>
            </a:pP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 marL="697230" lvl="1" indent="-342900" algn="just">
              <a:spcBef>
                <a:spcPts val="0"/>
              </a:spcBef>
              <a:spcAft>
                <a:spcPts val="300"/>
              </a:spcAft>
              <a:buClrTx/>
              <a:buSzPct val="95000"/>
              <a:defRPr/>
            </a:pPr>
            <a:endParaRPr lang="en-US" b="1" dirty="0" smtClean="0">
              <a:latin typeface="Arial" charset="0"/>
              <a:cs typeface="Arial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300"/>
              </a:spcAft>
              <a:buClrTx/>
              <a:buFont typeface="Arial" pitchFamily="34" charset="0"/>
              <a:buChar char="•"/>
              <a:defRPr/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300"/>
              </a:spcAft>
              <a:buClrTx/>
              <a:buFont typeface="Arial" pitchFamily="34" charset="0"/>
              <a:buChar char="•"/>
              <a:defRPr/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300"/>
              </a:spcAft>
              <a:buClrTx/>
              <a:buFont typeface="Arial" pitchFamily="34" charset="0"/>
              <a:buChar char="•"/>
              <a:defRPr/>
            </a:pPr>
            <a:endParaRPr lang="en-US" sz="2000" dirty="0" smtClean="0">
              <a:latin typeface="Arial" charset="0"/>
              <a:cs typeface="Arial" charset="0"/>
            </a:endParaRPr>
          </a:p>
        </p:txBody>
      </p:sp>
      <p:sp>
        <p:nvSpPr>
          <p:cNvPr id="1843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fld id="{FDB182BF-35F1-452E-8B0C-B6C71B27CE0D}" type="slidenum">
              <a:rPr lang="en-US" altLang="en-US" sz="1200">
                <a:solidFill>
                  <a:schemeClr val="bg1"/>
                </a:solidFill>
                <a:latin typeface="Arial" charset="0"/>
              </a:rPr>
              <a:pPr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2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" name="Footer Placeholder 6"/>
          <p:cNvSpPr txBox="1">
            <a:spLocks/>
          </p:cNvSpPr>
          <p:nvPr/>
        </p:nvSpPr>
        <p:spPr>
          <a:xfrm rot="16200000">
            <a:off x="6181126" y="2505674"/>
            <a:ext cx="5262880" cy="556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Microfinance Cooperatives To Meet The Financial Needs Of The Community</a:t>
            </a:r>
            <a:endParaRPr 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019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553346"/>
            <a:ext cx="7126287" cy="2514600"/>
          </a:xfrm>
        </p:spPr>
        <p:txBody>
          <a:bodyPr rtlCol="0">
            <a:noAutofit/>
          </a:bodyPr>
          <a:lstStyle/>
          <a:p>
            <a:pPr marL="274320" indent="-274320" eaLnBrk="1" fontAlgn="auto" hangingPunct="1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r.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Mamode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Raffick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Nabee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Mohomed</a:t>
            </a:r>
            <a:endParaRPr lang="en-U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Founder &amp; Secretary </a:t>
            </a:r>
            <a:endParaRPr lang="en-U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 eaLnBrk="1" fontAlgn="auto" hangingPunct="1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BARAKAH MCSL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E-mail: albarakahcoop@yahoo.com                     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rafficknm@yahoo.com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www.albarakahcoop.org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(+230) 6275766, (+230) 57781738</a:t>
            </a:r>
          </a:p>
        </p:txBody>
      </p:sp>
      <p:sp>
        <p:nvSpPr>
          <p:cNvPr id="4" name="Rectangle 3"/>
          <p:cNvSpPr/>
          <p:nvPr/>
        </p:nvSpPr>
        <p:spPr>
          <a:xfrm>
            <a:off x="3904990" y="939060"/>
            <a:ext cx="4572000" cy="139172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000" b="1" dirty="0">
                <a:ln w="50800"/>
                <a:solidFill>
                  <a:prstClr val="black">
                    <a:shade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Jazak </a:t>
            </a:r>
            <a:r>
              <a:rPr lang="en-US" sz="3000" b="1" dirty="0" smtClean="0">
                <a:ln w="50800"/>
                <a:solidFill>
                  <a:prstClr val="black">
                    <a:shade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Allah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3000" b="1" dirty="0">
                <a:ln w="50800"/>
                <a:solidFill>
                  <a:prstClr val="black">
                    <a:shade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</a:t>
            </a:r>
            <a:r>
              <a:rPr lang="en-US" sz="3000" b="1" dirty="0" smtClean="0">
                <a:ln w="50800"/>
                <a:solidFill>
                  <a:prstClr val="black">
                    <a:shade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endParaRPr lang="en-US" sz="3000" b="1" dirty="0">
              <a:ln w="50800"/>
              <a:solidFill>
                <a:prstClr val="black">
                  <a:shade val="50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8531788" y="5648960"/>
            <a:ext cx="548640" cy="39624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fld id="{7C6CCC2C-713E-4BC0-B8F4-6B7394FAD533}" type="slidenum">
              <a:rPr lang="en-US" altLang="en-US" sz="1200">
                <a:solidFill>
                  <a:schemeClr val="bg1"/>
                </a:solidFill>
                <a:latin typeface="Arial" charset="0"/>
              </a:rPr>
              <a:pPr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2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 rot="16200000">
            <a:off x="6181126" y="2505674"/>
            <a:ext cx="5262880" cy="556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Microfinance Cooperatives To Meet The Financial Needs Of The Community</a:t>
            </a:r>
            <a:endParaRPr 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608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144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MICROFINANCE ?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80960" cy="548640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ClrTx/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Microfinance is “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that extend small loans to very poor people for self employment projects that generate income in allowing them to take care of themselves and their families”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(Microcredit Summit, 1997).</a:t>
            </a:r>
          </a:p>
          <a:p>
            <a:pPr algn="just">
              <a:spcBef>
                <a:spcPts val="0"/>
              </a:spcBef>
              <a:buClrTx/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 a World Bank study of lending for small and microenterprise projects, three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objectives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were most frequently cited (Webster, Riopelle, and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Chidzero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1996): </a:t>
            </a:r>
          </a:p>
          <a:p>
            <a:pPr lvl="1" algn="just">
              <a:spcBef>
                <a:spcPts val="0"/>
              </a:spcBef>
              <a:buClrTx/>
              <a:buFontTx/>
              <a:buChar char="-"/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 create employment and income opportunities through the creation and expansion of microenterprises; </a:t>
            </a:r>
          </a:p>
          <a:p>
            <a:pPr lvl="1" algn="just">
              <a:spcBef>
                <a:spcPts val="0"/>
              </a:spcBef>
              <a:buClrTx/>
              <a:buFontTx/>
              <a:buChar char="-"/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 increase the productivity and incomes of vulnerable groups, especially women and the poor;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0"/>
              </a:spcBef>
              <a:buClrTx/>
              <a:buFontTx/>
              <a:buChar char="-"/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 reduce rural families’ dependence on drought prone crops through diversification of their income generating activities.</a:t>
            </a:r>
          </a:p>
          <a:p>
            <a:pPr algn="just">
              <a:spcBef>
                <a:spcPts val="0"/>
              </a:spcBef>
              <a:buClrTx/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World Bank had declared 2005 as the year of microfinance with the aim to expand their poverty eradication campaign.</a:t>
            </a:r>
          </a:p>
          <a:p>
            <a:pPr algn="just">
              <a:spcBef>
                <a:spcPts val="0"/>
              </a:spcBef>
              <a:buClrTx/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Microfinance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programmes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and schemes have proven to be successful in many countries in addressing the problems of poverty. </a:t>
            </a:r>
          </a:p>
          <a:p>
            <a:pPr algn="just">
              <a:spcBef>
                <a:spcPts val="0"/>
              </a:spcBef>
              <a:defRPr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defRPr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defRPr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defRPr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2D74F7B-9EEB-44F2-B465-40DD816F5B50}" type="slidenum">
              <a:rPr lang="en-US" altLang="en-US" sz="1200">
                <a:solidFill>
                  <a:schemeClr val="bg1"/>
                </a:solidFill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Footer Placeholder 6"/>
          <p:cNvSpPr>
            <a:spLocks noGrp="1"/>
          </p:cNvSpPr>
          <p:nvPr>
            <p:ph type="ftr" sz="quarter" idx="11"/>
          </p:nvPr>
        </p:nvSpPr>
        <p:spPr>
          <a:xfrm rot="16200000">
            <a:off x="6181126" y="2505674"/>
            <a:ext cx="5262880" cy="556331"/>
          </a:xfrm>
        </p:spPr>
        <p:txBody>
          <a:bodyPr/>
          <a:lstStyle/>
          <a:p>
            <a:pPr algn="ctr">
              <a:defRPr/>
            </a:pP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Microfinance Cooperatives To Meet The Financial Needs Of The Community</a:t>
            </a:r>
          </a:p>
        </p:txBody>
      </p:sp>
    </p:spTree>
    <p:extLst>
      <p:ext uri="{BB962C8B-B14F-4D97-AF65-F5344CB8AC3E}">
        <p14:creationId xmlns:p14="http://schemas.microsoft.com/office/powerpoint/2010/main" val="13270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80960" cy="5486400"/>
          </a:xfrm>
        </p:spPr>
        <p:txBody>
          <a:bodyPr>
            <a:normAutofit/>
          </a:bodyPr>
          <a:lstStyle/>
          <a:p>
            <a:pPr marL="460375" lvl="1" indent="-342900" algn="just">
              <a:buClrTx/>
            </a:pPr>
            <a:r>
              <a:rPr lang="en-US" altLang="en-US" dirty="0" smtClean="0">
                <a:latin typeface="Arial" charset="0"/>
                <a:cs typeface="Arial" charset="0"/>
              </a:rPr>
              <a:t>The World Bank has recognized MFIs/</a:t>
            </a:r>
            <a:r>
              <a:rPr lang="en-US" altLang="en-US" dirty="0" err="1" smtClean="0">
                <a:latin typeface="Arial" charset="0"/>
                <a:cs typeface="Arial" charset="0"/>
              </a:rPr>
              <a:t>programme</a:t>
            </a:r>
            <a:r>
              <a:rPr lang="en-US" altLang="en-US" dirty="0" smtClean="0">
                <a:latin typeface="Arial" charset="0"/>
                <a:cs typeface="Arial" charset="0"/>
              </a:rPr>
              <a:t> as an approach to address income inequalities and poverty.</a:t>
            </a:r>
          </a:p>
          <a:p>
            <a:pPr marL="460375" lvl="1" indent="-342900" algn="just">
              <a:buClrTx/>
            </a:pPr>
            <a:r>
              <a:rPr lang="en-US" altLang="en-US" dirty="0" smtClean="0">
                <a:latin typeface="Arial" charset="0"/>
                <a:cs typeface="Arial" charset="0"/>
              </a:rPr>
              <a:t>Objectives - MFIs as development organizations is to service the financial needs of unserved/</a:t>
            </a:r>
            <a:r>
              <a:rPr lang="en-US" altLang="en-US" dirty="0" err="1" smtClean="0">
                <a:latin typeface="Arial" charset="0"/>
                <a:cs typeface="Arial" charset="0"/>
              </a:rPr>
              <a:t>unbankable</a:t>
            </a:r>
            <a:r>
              <a:rPr lang="en-US" altLang="en-US" dirty="0" smtClean="0">
                <a:latin typeface="Arial" charset="0"/>
                <a:cs typeface="Arial" charset="0"/>
              </a:rPr>
              <a:t> or underserved markets as a means of meeting development objectives.</a:t>
            </a:r>
          </a:p>
          <a:p>
            <a:pPr marL="460375" lvl="1" indent="-342900" algn="just">
              <a:buClrTx/>
            </a:pPr>
            <a:r>
              <a:rPr lang="en-US" altLang="en-US" dirty="0" smtClean="0">
                <a:latin typeface="Arial" charset="0"/>
                <a:cs typeface="Arial" charset="0"/>
              </a:rPr>
              <a:t>Some development objectives of MFIs generally include one or more of the following: </a:t>
            </a:r>
          </a:p>
          <a:p>
            <a:pPr marL="826135" lvl="2" indent="-342900" algn="just">
              <a:buClrTx/>
              <a:buFontTx/>
              <a:buChar char="-"/>
            </a:pPr>
            <a:r>
              <a:rPr lang="en-US" altLang="en-US" sz="2000" dirty="0" smtClean="0">
                <a:latin typeface="Arial" charset="0"/>
                <a:cs typeface="Arial" charset="0"/>
              </a:rPr>
              <a:t>To reduce poverty; </a:t>
            </a:r>
          </a:p>
          <a:p>
            <a:pPr marL="826135" lvl="2" indent="-342900" algn="just">
              <a:buClrTx/>
              <a:buFontTx/>
              <a:buChar char="-"/>
            </a:pPr>
            <a:r>
              <a:rPr lang="en-US" altLang="en-US" sz="2000" dirty="0" smtClean="0">
                <a:latin typeface="Arial" charset="0"/>
                <a:cs typeface="Arial" charset="0"/>
              </a:rPr>
              <a:t>To empower women or other disadvantaged population groups;</a:t>
            </a:r>
          </a:p>
          <a:p>
            <a:pPr marL="826135" lvl="2" indent="-342900" algn="just">
              <a:buClrTx/>
              <a:buFontTx/>
              <a:buChar char="-"/>
            </a:pPr>
            <a:r>
              <a:rPr lang="en-US" altLang="en-US" sz="2000" dirty="0" smtClean="0">
                <a:latin typeface="Arial" charset="0"/>
                <a:cs typeface="Arial" charset="0"/>
              </a:rPr>
              <a:t>To create employment; </a:t>
            </a:r>
          </a:p>
          <a:p>
            <a:pPr marL="826135" lvl="2" indent="-342900" algn="just">
              <a:buClrTx/>
              <a:buFontTx/>
              <a:buChar char="-"/>
            </a:pPr>
            <a:r>
              <a:rPr lang="en-US" altLang="en-US" sz="2000" dirty="0" smtClean="0">
                <a:latin typeface="Arial" charset="0"/>
                <a:cs typeface="Arial" charset="0"/>
              </a:rPr>
              <a:t>To help existing businesses grow or diversify their activities;</a:t>
            </a:r>
          </a:p>
          <a:p>
            <a:pPr marL="826135" lvl="2" indent="-342900" algn="just">
              <a:buClrTx/>
              <a:buFontTx/>
              <a:buChar char="-"/>
            </a:pPr>
            <a:r>
              <a:rPr lang="en-US" altLang="en-US" sz="2000" dirty="0" smtClean="0">
                <a:latin typeface="Arial" charset="0"/>
                <a:cs typeface="Arial" charset="0"/>
              </a:rPr>
              <a:t>To encourage the development of new businesses.</a:t>
            </a:r>
          </a:p>
          <a:p>
            <a:pPr marL="460375" lvl="1" indent="-342900" algn="just">
              <a:buClrTx/>
            </a:pPr>
            <a:r>
              <a:rPr lang="en-US" altLang="en-US" dirty="0" smtClean="0">
                <a:latin typeface="Arial" charset="0"/>
                <a:cs typeface="Arial" charset="0"/>
              </a:rPr>
              <a:t>United Nations – Sustainable Development Goals (17)</a:t>
            </a:r>
          </a:p>
          <a:p>
            <a:pPr marL="117475" lvl="1" indent="0" algn="just" eaLnBrk="1" hangingPunct="1">
              <a:buClrTx/>
              <a:buFont typeface="Arial" charset="0"/>
              <a:buChar char="•"/>
            </a:pPr>
            <a:endParaRPr lang="en-US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17411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FA3252F-4782-4AAC-B358-522CEA197B65}" type="slidenum">
              <a:rPr lang="en-US" altLang="en-US" sz="1400">
                <a:solidFill>
                  <a:schemeClr val="bg1"/>
                </a:solidFill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62000" y="277813"/>
            <a:ext cx="7620000" cy="560387"/>
          </a:xfrm>
          <a:prstGeom prst="rect">
            <a:avLst/>
          </a:prstGeom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en-US" sz="2600" b="1" spc="-1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144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MICROFINANCE ?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Footer Placeholder 6"/>
          <p:cNvSpPr>
            <a:spLocks noGrp="1"/>
          </p:cNvSpPr>
          <p:nvPr>
            <p:ph type="ftr" sz="quarter" idx="11"/>
          </p:nvPr>
        </p:nvSpPr>
        <p:spPr>
          <a:xfrm rot="16200000">
            <a:off x="6181126" y="2505674"/>
            <a:ext cx="5262880" cy="556331"/>
          </a:xfrm>
        </p:spPr>
        <p:txBody>
          <a:bodyPr/>
          <a:lstStyle/>
          <a:p>
            <a:pPr algn="ctr">
              <a:defRPr/>
            </a:pP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Microfinance Cooperatives To Meet The Financial Needs Of The Community</a:t>
            </a:r>
          </a:p>
        </p:txBody>
      </p:sp>
    </p:spTree>
    <p:extLst>
      <p:ext uri="{BB962C8B-B14F-4D97-AF65-F5344CB8AC3E}">
        <p14:creationId xmlns:p14="http://schemas.microsoft.com/office/powerpoint/2010/main" val="2293186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MODELS OF  CONVENTIONAL MICRO FINANCE</a:t>
            </a:r>
          </a:p>
        </p:txBody>
      </p:sp>
      <p:sp>
        <p:nvSpPr>
          <p:cNvPr id="18435" name="Rectangle 3"/>
          <p:cNvSpPr>
            <a:spLocks noGrp="1"/>
          </p:cNvSpPr>
          <p:nvPr>
            <p:ph idx="1"/>
          </p:nvPr>
        </p:nvSpPr>
        <p:spPr>
          <a:xfrm>
            <a:off x="457200" y="1219200"/>
            <a:ext cx="7680960" cy="5181600"/>
          </a:xfrm>
        </p:spPr>
        <p:txBody>
          <a:bodyPr>
            <a:normAutofit/>
          </a:bodyPr>
          <a:lstStyle/>
          <a:p>
            <a:pPr algn="just" eaLnBrk="1" hangingPunct="1">
              <a:spcBef>
                <a:spcPts val="0"/>
              </a:spcBef>
              <a:spcAft>
                <a:spcPts val="600"/>
              </a:spcAft>
              <a:buClrTx/>
            </a:pPr>
            <a:r>
              <a:rPr lang="en-US" altLang="en-US" sz="2000" b="1" dirty="0" err="1" smtClean="0">
                <a:latin typeface="Arial" charset="0"/>
                <a:cs typeface="Arial" charset="0"/>
              </a:rPr>
              <a:t>Grameen</a:t>
            </a:r>
            <a:r>
              <a:rPr lang="en-US" altLang="en-US" sz="2000" b="1" dirty="0" smtClean="0">
                <a:latin typeface="Arial" charset="0"/>
                <a:cs typeface="Arial" charset="0"/>
              </a:rPr>
              <a:t> Bank Model </a:t>
            </a:r>
            <a:r>
              <a:rPr lang="en-US" altLang="en-US" sz="2000" dirty="0" smtClean="0">
                <a:latin typeface="Arial" charset="0"/>
                <a:cs typeface="Arial" charset="0"/>
              </a:rPr>
              <a:t>–</a:t>
            </a:r>
            <a:r>
              <a:rPr lang="en-US" altLang="en-US" sz="2000" b="1" dirty="0" smtClean="0">
                <a:latin typeface="Arial" charset="0"/>
                <a:cs typeface="Arial" charset="0"/>
              </a:rPr>
              <a:t> </a:t>
            </a:r>
            <a:r>
              <a:rPr lang="en-US" altLang="en-US" sz="2000" dirty="0" smtClean="0">
                <a:latin typeface="Arial" charset="0"/>
                <a:cs typeface="Arial" charset="0"/>
              </a:rPr>
              <a:t>Bangladesh </a:t>
            </a:r>
          </a:p>
          <a:p>
            <a:pPr lvl="1" algn="just" eaLnBrk="1" hangingPunct="1">
              <a:spcBef>
                <a:spcPts val="0"/>
              </a:spcBef>
              <a:spcAft>
                <a:spcPts val="600"/>
              </a:spcAft>
              <a:buClrTx/>
              <a:buFont typeface="Wingdings" pitchFamily="2" charset="2"/>
              <a:buChar char="§"/>
            </a:pPr>
            <a:r>
              <a:rPr lang="en-US" altLang="en-US" sz="2000" dirty="0" smtClean="0">
                <a:latin typeface="Arial" charset="0"/>
                <a:cs typeface="Arial" charset="0"/>
              </a:rPr>
              <a:t>Has popularized collateral-free microfinance</a:t>
            </a:r>
          </a:p>
          <a:p>
            <a:pPr lvl="1" algn="just" eaLnBrk="1" hangingPunct="1">
              <a:spcBef>
                <a:spcPts val="0"/>
              </a:spcBef>
              <a:spcAft>
                <a:spcPts val="600"/>
              </a:spcAft>
              <a:buClrTx/>
              <a:buFont typeface="Wingdings" pitchFamily="2" charset="2"/>
              <a:buChar char="§"/>
            </a:pPr>
            <a:r>
              <a:rPr lang="en-US" altLang="en-US" sz="2000" dirty="0" smtClean="0">
                <a:latin typeface="Arial" charset="0"/>
                <a:cs typeface="Arial" charset="0"/>
              </a:rPr>
              <a:t>Replicated in many countries in a wide variety of settings     </a:t>
            </a:r>
          </a:p>
          <a:p>
            <a:pPr lvl="1" algn="just" eaLnBrk="1" hangingPunct="1">
              <a:spcBef>
                <a:spcPts val="0"/>
              </a:spcBef>
              <a:spcAft>
                <a:spcPts val="600"/>
              </a:spcAft>
              <a:buClrTx/>
              <a:buFont typeface="Wingdings" pitchFamily="2" charset="2"/>
              <a:buChar char="§"/>
            </a:pPr>
            <a:r>
              <a:rPr lang="en-US" altLang="en-US" sz="2000" dirty="0" smtClean="0">
                <a:latin typeface="Arial" charset="0"/>
                <a:cs typeface="Arial" charset="0"/>
              </a:rPr>
              <a:t>Targeting the poor/mostly women groups 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buClrTx/>
            </a:pPr>
            <a:r>
              <a:rPr lang="en-US" altLang="en-US" sz="2000" b="1" dirty="0" smtClean="0">
                <a:latin typeface="Arial" charset="0"/>
                <a:cs typeface="Arial" charset="0"/>
              </a:rPr>
              <a:t>Village Bank Model </a:t>
            </a:r>
            <a:r>
              <a:rPr lang="en-US" altLang="en-US" sz="2000" dirty="0" smtClean="0">
                <a:latin typeface="Arial" charset="0"/>
                <a:cs typeface="Arial" charset="0"/>
              </a:rPr>
              <a:t>– Bolivia, widely replicated mainly in Latin America and Africa.</a:t>
            </a:r>
            <a:r>
              <a:rPr lang="en-US" altLang="en-US" sz="2000" b="1" dirty="0" smtClean="0">
                <a:latin typeface="Arial" charset="0"/>
                <a:cs typeface="Arial" charset="0"/>
              </a:rPr>
              <a:t> </a:t>
            </a:r>
            <a:r>
              <a:rPr lang="en-US" altLang="en-US" sz="2000" dirty="0" smtClean="0">
                <a:latin typeface="Arial" charset="0"/>
                <a:cs typeface="Arial" charset="0"/>
              </a:rPr>
              <a:t>Implementing agency establishes a </a:t>
            </a:r>
            <a:r>
              <a:rPr lang="en-US" altLang="en-US" sz="2000" b="1" dirty="0" smtClean="0">
                <a:latin typeface="Arial" charset="0"/>
                <a:cs typeface="Arial" charset="0"/>
              </a:rPr>
              <a:t>VB</a:t>
            </a:r>
            <a:r>
              <a:rPr lang="en-US" altLang="en-US" sz="2000" dirty="0" smtClean="0">
                <a:latin typeface="Arial" charset="0"/>
                <a:cs typeface="Arial" charset="0"/>
              </a:rPr>
              <a:t> with members. </a:t>
            </a:r>
            <a:endParaRPr lang="en-US" altLang="en-US" sz="2000" b="1" dirty="0" smtClean="0">
              <a:latin typeface="Arial" charset="0"/>
              <a:cs typeface="Arial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</a:pPr>
            <a:r>
              <a:rPr lang="en-US" altLang="en-US" sz="2000" b="1" dirty="0" smtClean="0">
                <a:latin typeface="Arial" charset="0"/>
                <a:cs typeface="Arial" charset="0"/>
              </a:rPr>
              <a:t>Self-Help Groups Model (SHGs)</a:t>
            </a:r>
            <a:r>
              <a:rPr lang="en-US" altLang="en-US" sz="2000" dirty="0" smtClean="0">
                <a:latin typeface="Arial" charset="0"/>
                <a:cs typeface="Arial" charset="0"/>
              </a:rPr>
              <a:t> </a:t>
            </a:r>
            <a:r>
              <a:rPr lang="en-US" altLang="en-US" sz="2000" dirty="0">
                <a:latin typeface="Arial" charset="0"/>
                <a:cs typeface="Arial" charset="0"/>
              </a:rPr>
              <a:t>–</a:t>
            </a:r>
            <a:r>
              <a:rPr lang="en-US" altLang="en-US" sz="2000" dirty="0" smtClean="0">
                <a:latin typeface="Arial" charset="0"/>
                <a:cs typeface="Arial" charset="0"/>
              </a:rPr>
              <a:t> (India),  formed with members who are relatively homogeneous in terms of income. Pools together its members’ savings and uses it for lending.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buClrTx/>
            </a:pPr>
            <a:r>
              <a:rPr lang="en-US" altLang="en-US" sz="2000" b="1" dirty="0" smtClean="0">
                <a:latin typeface="Arial" charset="0"/>
                <a:cs typeface="Arial" charset="0"/>
              </a:rPr>
              <a:t>Credit Union Model (CUM) </a:t>
            </a:r>
            <a:r>
              <a:rPr lang="en-US" altLang="en-US" sz="2000" dirty="0" smtClean="0">
                <a:latin typeface="Arial" charset="0"/>
                <a:cs typeface="Arial" charset="0"/>
              </a:rPr>
              <a:t>–</a:t>
            </a:r>
            <a:r>
              <a:rPr lang="en-US" altLang="en-US" sz="2000" b="1" dirty="0" smtClean="0">
                <a:latin typeface="Arial" charset="0"/>
                <a:cs typeface="Arial" charset="0"/>
              </a:rPr>
              <a:t> </a:t>
            </a:r>
            <a:r>
              <a:rPr lang="en-US" altLang="en-US" sz="2000" dirty="0" smtClean="0">
                <a:latin typeface="Arial" charset="0"/>
                <a:cs typeface="Arial" charset="0"/>
              </a:rPr>
              <a:t>(Germany) Financial cooperatives are owned and controlled by its members.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buClrTx/>
            </a:pPr>
            <a:r>
              <a:rPr lang="en-US" altLang="en-US" sz="2000" dirty="0" smtClean="0">
                <a:latin typeface="Arial" charset="0"/>
                <a:cs typeface="Arial" charset="0"/>
              </a:rPr>
              <a:t>Do not meet the financial needs of the Muslim community</a:t>
            </a:r>
          </a:p>
        </p:txBody>
      </p:sp>
      <p:sp>
        <p:nvSpPr>
          <p:cNvPr id="1843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fld id="{831EFD36-61BC-4A35-B8DF-E4259D629AC1}" type="slidenum">
              <a:rPr lang="en-US" altLang="en-US" sz="1200">
                <a:solidFill>
                  <a:schemeClr val="bg1"/>
                </a:solidFill>
                <a:latin typeface="Arial" charset="0"/>
              </a:rPr>
              <a:pPr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 rot="16200000">
            <a:off x="6181126" y="2505674"/>
            <a:ext cx="5262880" cy="556331"/>
          </a:xfrm>
        </p:spPr>
        <p:txBody>
          <a:bodyPr/>
          <a:lstStyle/>
          <a:p>
            <a:pPr algn="ctr">
              <a:defRPr/>
            </a:pP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Microfinance Cooperatives To Meet The Financial Needs Of The Community</a:t>
            </a:r>
          </a:p>
        </p:txBody>
      </p:sp>
    </p:spTree>
    <p:extLst>
      <p:ext uri="{BB962C8B-B14F-4D97-AF65-F5344CB8AC3E}">
        <p14:creationId xmlns:p14="http://schemas.microsoft.com/office/powerpoint/2010/main" val="3578083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IS ISLAMIC MICROFINANCE?</a:t>
            </a: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80960" cy="5029200"/>
          </a:xfrm>
        </p:spPr>
        <p:txBody>
          <a:bodyPr>
            <a:normAutofit/>
          </a:bodyPr>
          <a:lstStyle/>
          <a:p>
            <a:pPr algn="just" eaLnBrk="1" hangingPunct="1">
              <a:spcBef>
                <a:spcPts val="0"/>
              </a:spcBef>
              <a:spcAft>
                <a:spcPts val="600"/>
              </a:spcAft>
              <a:buClrTx/>
              <a:defRPr/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Microfinance is to provide financial services to the poor and low income segment of the society in a Shari'ah compliant way.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buClrTx/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Why Islamic Microfinance? </a:t>
            </a:r>
          </a:p>
          <a:p>
            <a:pPr marL="457200" indent="-342900" algn="just" eaLnBrk="1" hangingPunct="1">
              <a:spcBef>
                <a:spcPts val="0"/>
              </a:spcBef>
              <a:spcAft>
                <a:spcPts val="600"/>
              </a:spcAft>
              <a:buClrTx/>
              <a:buAutoNum type="arabicPeriod"/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Conceptual: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ClrTx/>
              <a:buFontTx/>
              <a:buChar char="-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Belief  </a:t>
            </a:r>
            <a:r>
              <a:rPr lang="en-US" dirty="0">
                <a:latin typeface="Arial" pitchFamily="34" charset="0"/>
                <a:cs typeface="Arial" pitchFamily="34" charset="0"/>
              </a:rPr>
              <a:t>&amp; conviction – 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CMF</a:t>
            </a:r>
            <a:r>
              <a:rPr lang="en-US" dirty="0">
                <a:latin typeface="Arial" pitchFamily="34" charset="0"/>
                <a:cs typeface="Arial" pitchFamily="34" charset="0"/>
              </a:rPr>
              <a:t> is based on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riba</a:t>
            </a:r>
            <a:r>
              <a:rPr lang="en-US" dirty="0">
                <a:latin typeface="Arial" pitchFamily="34" charset="0"/>
                <a:cs typeface="Arial" pitchFamily="34" charset="0"/>
              </a:rPr>
              <a:t>/interest ...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IMF</a:t>
            </a:r>
            <a:r>
              <a:rPr lang="en-US" dirty="0">
                <a:latin typeface="Arial" pitchFamily="34" charset="0"/>
                <a:cs typeface="Arial" pitchFamily="34" charset="0"/>
              </a:rPr>
              <a:t> is to provide the poor/low income  with an  Islamic alternative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to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riba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i="1" dirty="0">
              <a:latin typeface="Arial" pitchFamily="34" charset="0"/>
              <a:cs typeface="Arial" pitchFamily="34" charset="0"/>
            </a:endParaRPr>
          </a:p>
          <a:p>
            <a:pPr lvl="1" algn="just">
              <a:spcBef>
                <a:spcPts val="0"/>
              </a:spcBef>
              <a:spcAft>
                <a:spcPts val="600"/>
              </a:spcAft>
              <a:buClrTx/>
              <a:buFontTx/>
              <a:buChar char="-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Pvt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Alleviation is </a:t>
            </a:r>
            <a:r>
              <a:rPr lang="en-US" dirty="0">
                <a:latin typeface="Arial" pitchFamily="34" charset="0"/>
                <a:cs typeface="Arial" pitchFamily="34" charset="0"/>
              </a:rPr>
              <a:t>a religious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obligation in Islam.  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ClrTx/>
              <a:buFontTx/>
              <a:buChar char="-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CMF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incompatible </a:t>
            </a:r>
            <a:r>
              <a:rPr lang="en-US" dirty="0">
                <a:latin typeface="Arial" pitchFamily="34" charset="0"/>
                <a:cs typeface="Arial" pitchFamily="34" charset="0"/>
              </a:rPr>
              <a:t>with Islamic  financial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principles -  It  is estimated that 72 </a:t>
            </a:r>
            <a:r>
              <a:rPr lang="en-US" dirty="0">
                <a:latin typeface="Arial" pitchFamily="34" charset="0"/>
                <a:cs typeface="Arial" pitchFamily="34" charset="0"/>
              </a:rPr>
              <a:t>percent of people living in Muslim-majority countries do not use formal financial services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Honohon</a:t>
            </a:r>
            <a:r>
              <a:rPr lang="en-US" dirty="0">
                <a:latin typeface="Arial" pitchFamily="34" charset="0"/>
                <a:cs typeface="Arial" pitchFamily="34" charset="0"/>
              </a:rPr>
              <a:t> 2007).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ClrTx/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742950" lvl="1" indent="-342900" algn="just">
              <a:spcBef>
                <a:spcPts val="0"/>
              </a:spcBef>
              <a:spcAft>
                <a:spcPts val="600"/>
              </a:spcAft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endParaRPr lang="en-US" altLang="en-US" sz="2000" dirty="0" smtClean="0"/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15840CA-BC9B-4289-A192-6F6280C1655E}" type="slidenum">
              <a:rPr lang="en-US" altLang="en-US" sz="1200">
                <a:solidFill>
                  <a:schemeClr val="bg1"/>
                </a:solidFill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2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 rot="16200000">
            <a:off x="6181126" y="2505674"/>
            <a:ext cx="5262880" cy="556331"/>
          </a:xfrm>
        </p:spPr>
        <p:txBody>
          <a:bodyPr/>
          <a:lstStyle/>
          <a:p>
            <a:pPr algn="ctr">
              <a:defRPr/>
            </a:pP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Microfinance Cooperatives To Meet The Financial Needs Of The Community</a:t>
            </a:r>
          </a:p>
        </p:txBody>
      </p:sp>
    </p:spTree>
    <p:extLst>
      <p:ext uri="{BB962C8B-B14F-4D97-AF65-F5344CB8AC3E}">
        <p14:creationId xmlns:p14="http://schemas.microsoft.com/office/powerpoint/2010/main" val="2904624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WHY ISLAMIC MICROFINANCE? </a:t>
            </a:r>
            <a:endParaRPr lang="en-US" sz="2400" b="1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>
          <a:xfrm>
            <a:off x="457200" y="1143000"/>
            <a:ext cx="7680960" cy="5181600"/>
          </a:xfrm>
        </p:spPr>
        <p:txBody>
          <a:bodyPr rtlCol="0">
            <a:noAutofit/>
          </a:bodyPr>
          <a:lstStyle/>
          <a:p>
            <a:pPr marL="457200" indent="-342900" algn="just" eaLnBrk="1" fontAlgn="auto" hangingPunct="1">
              <a:spcBef>
                <a:spcPts val="0"/>
              </a:spcBef>
              <a:spcAft>
                <a:spcPts val="600"/>
              </a:spcAft>
              <a:buClrTx/>
              <a:buFont typeface="+mj-lt"/>
              <a:buAutoNum type="arabicPeriod" startAt="2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Main objective of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IMF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schemes is to alleviate poverty and to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assist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the poor to become economically independent in a Shari'ah-compliant manner.</a:t>
            </a:r>
            <a:endParaRPr lang="en-US" sz="1000" dirty="0">
              <a:latin typeface="Arial" pitchFamily="34" charset="0"/>
              <a:cs typeface="Arial" pitchFamily="34" charset="0"/>
            </a:endParaRPr>
          </a:p>
          <a:p>
            <a:pPr marL="457200" indent="-342900" algn="just" eaLnBrk="1" fontAlgn="auto" hangingPunct="1">
              <a:spcBef>
                <a:spcPts val="0"/>
              </a:spcBef>
              <a:spcAft>
                <a:spcPts val="600"/>
              </a:spcAft>
              <a:buClrTx/>
              <a:buFont typeface="+mj-lt"/>
              <a:buAutoNum type="arabicPeriod" startAt="2"/>
              <a:defRPr/>
            </a:pP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Opportunities: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ClrTx/>
              <a:buFontTx/>
              <a:buChar char="-"/>
              <a:defRPr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Current statistical information shows that poverty in the Muslim World is increasing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ClrTx/>
              <a:buFontTx/>
              <a:buChar char="-"/>
              <a:defRPr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Current unstable political situation also indicates the trend of poverty in the Muslim/Arab world </a:t>
            </a:r>
          </a:p>
          <a:p>
            <a:pPr marL="457200" indent="-339725" algn="just" eaLnBrk="1" hangingPunct="1">
              <a:spcBef>
                <a:spcPts val="0"/>
              </a:spcBef>
              <a:spcAft>
                <a:spcPts val="600"/>
              </a:spcAft>
              <a:buClrTx/>
              <a:buFont typeface="+mj-lt"/>
              <a:buAutoNum type="arabicPeriod" startAt="4"/>
              <a:defRPr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Even with the </a:t>
            </a:r>
            <a:r>
              <a:rPr lang="en-US" alt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rapid progress and growth (15-20% p.y) 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of the Islamic Finance industry, it  has not addressed the needs of financing the poor, low income, micro/medium entrepreneurs.</a:t>
            </a:r>
          </a:p>
          <a:p>
            <a:pPr marL="457200" indent="-339725" algn="just" eaLnBrk="1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 startAt="4"/>
              <a:defRPr/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years, </a:t>
            </a: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CMFI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have been offering financial services to </a:t>
            </a: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poor at </a:t>
            </a:r>
            <a:r>
              <a:rPr lang="en-US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rates of interest </a:t>
            </a: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(High 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Trans. Costs &amp; monitoring)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None/>
              <a:defRPr/>
            </a:pPr>
            <a:endParaRPr lang="en-US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defRPr/>
            </a:pPr>
            <a:endParaRPr lang="en-US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endParaRPr lang="en-US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None/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fld id="{9A7E21D7-26BB-439C-A84A-CF9783F3767B}" type="slidenum">
              <a:rPr lang="en-US" altLang="en-US" sz="1200">
                <a:solidFill>
                  <a:schemeClr val="bg1"/>
                </a:solidFill>
                <a:latin typeface="Arial" charset="0"/>
              </a:rPr>
              <a:pPr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Footer Placeholder 6"/>
          <p:cNvSpPr>
            <a:spLocks noGrp="1"/>
          </p:cNvSpPr>
          <p:nvPr>
            <p:ph type="ftr" sz="quarter" idx="11"/>
          </p:nvPr>
        </p:nvSpPr>
        <p:spPr>
          <a:xfrm rot="16200000">
            <a:off x="6181126" y="2505674"/>
            <a:ext cx="5262880" cy="556331"/>
          </a:xfrm>
        </p:spPr>
        <p:txBody>
          <a:bodyPr/>
          <a:lstStyle/>
          <a:p>
            <a:pPr algn="ctr">
              <a:defRPr/>
            </a:pP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Microfinance Cooperatives To Meet The Financial Needs Of The Community</a:t>
            </a:r>
          </a:p>
        </p:txBody>
      </p:sp>
    </p:spTree>
    <p:extLst>
      <p:ext uri="{BB962C8B-B14F-4D97-AF65-F5344CB8AC3E}">
        <p14:creationId xmlns:p14="http://schemas.microsoft.com/office/powerpoint/2010/main" val="131370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457200" y="1295400"/>
            <a:ext cx="7680960" cy="4953000"/>
          </a:xfrm>
        </p:spPr>
        <p:txBody>
          <a:bodyPr>
            <a:noAutofit/>
          </a:bodyPr>
          <a:lstStyle/>
          <a:p>
            <a:pPr marL="574675" indent="-457200" algn="just" eaLnBrk="1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 startAt="6"/>
              <a:defRPr/>
            </a:pPr>
            <a:r>
              <a:rPr lang="en-US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IMFIs -</a:t>
            </a: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will  assist the poor and low income to business activities.               </a:t>
            </a:r>
          </a:p>
          <a:p>
            <a:pPr marL="574675" indent="-457200" algn="just" eaLnBrk="1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 startAt="6"/>
              <a:defRPr/>
            </a:pPr>
            <a:r>
              <a:rPr lang="en-US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Initiatives </a:t>
            </a: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lang="en-US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come from them. </a:t>
            </a:r>
          </a:p>
          <a:p>
            <a:pPr marL="117475" indent="0" algn="just" eaLnBrk="1" hangingPunct="1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en-US" altLang="en-US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“Allah does never change the condition of a people until they change in themselves”</a:t>
            </a: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en-US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 13: 11</a:t>
            </a: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574675" indent="-457200" algn="just" eaLnBrk="1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 startAt="8"/>
              <a:defRPr/>
            </a:pPr>
            <a:r>
              <a:rPr lang="en-US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Equitable</a:t>
            </a: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distribution of income and wealth.</a:t>
            </a:r>
          </a:p>
          <a:p>
            <a:pPr marL="574675" indent="-457200" algn="just" eaLnBrk="1" hangingPunct="1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en-US" altLang="en-US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“Wealth does not circulate only among the rich” </a:t>
            </a: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(59:7)</a:t>
            </a:r>
          </a:p>
          <a:p>
            <a:pPr marL="574675" indent="-457200" algn="just" eaLnBrk="1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 startAt="9"/>
              <a:defRPr/>
            </a:pPr>
            <a:r>
              <a:rPr lang="en-US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Distribution </a:t>
            </a: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 resources/landholdings .. make full use of all the resources under his/her disposal -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esources of the </a:t>
            </a:r>
            <a:r>
              <a:rPr lang="en-US" altLang="en-US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Ummah</a:t>
            </a:r>
            <a:endParaRPr lang="en-US" altLang="en-US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4675" indent="-457200" algn="just" eaLnBrk="1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 startAt="9"/>
              <a:defRPr/>
            </a:pPr>
            <a:r>
              <a:rPr lang="en-US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Democratization</a:t>
            </a: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the financial system (IFC) - Participation </a:t>
            </a:r>
          </a:p>
          <a:p>
            <a:pPr marL="574675" indent="-457200" algn="just" eaLnBrk="1" hangingPunct="1">
              <a:spcBef>
                <a:spcPts val="0"/>
              </a:spcBef>
              <a:spcAft>
                <a:spcPts val="600"/>
              </a:spcAft>
              <a:buClrTx/>
              <a:buFont typeface="+mj-lt"/>
              <a:buAutoNum type="arabicPeriod" startAt="9"/>
              <a:defRPr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IBF 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have been away from microfinance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MFIs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based on Islamic principles are missing and lagging behind in the Islamic Financial system - </a:t>
            </a:r>
            <a:r>
              <a:rPr lang="en-US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urgent 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promote IMF institutions. </a:t>
            </a: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0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fld id="{E7155176-6BA9-4287-9AFB-E71A36F31805}" type="slidenum">
              <a:rPr lang="en-US" altLang="en-US" sz="1200">
                <a:solidFill>
                  <a:schemeClr val="bg1"/>
                </a:solidFill>
                <a:latin typeface="Arial" charset="0"/>
              </a:rPr>
              <a:pPr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WHY ISLAMIC MICROFINANCE? </a:t>
            </a:r>
            <a:endParaRPr lang="en-US" sz="2400" b="1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 rot="16200000">
            <a:off x="6181126" y="2505674"/>
            <a:ext cx="5262880" cy="556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Microfinance Cooperatives To Meet The Financial Needs Of The Community</a:t>
            </a:r>
            <a:endParaRPr 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101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200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EVOLUTION OF  ISLAMIC BANKING &amp; FINANCE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7680960" cy="5105400"/>
          </a:xfrm>
        </p:spPr>
        <p:txBody>
          <a:bodyPr rtlCol="0">
            <a:noAutofit/>
          </a:bodyPr>
          <a:lstStyle/>
          <a:p>
            <a:pPr marL="457200" indent="-457200" algn="just" eaLnBrk="1" fontAlgn="auto" hangingPunct="1">
              <a:spcBef>
                <a:spcPts val="0"/>
              </a:spcBef>
              <a:spcAft>
                <a:spcPts val="600"/>
              </a:spcAft>
              <a:buClrTx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According to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Prof.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R.Wilson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“Formal Islamic banking first emerged in the early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1960’s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through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credit unions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of Muslim landowners in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Egypt and Pakistan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… on a non-interest basis.” </a:t>
            </a:r>
          </a:p>
          <a:p>
            <a:pPr marL="457200" indent="-457200" algn="just" eaLnBrk="1" fontAlgn="auto" hangingPunct="1">
              <a:spcBef>
                <a:spcPts val="0"/>
              </a:spcBef>
              <a:spcAft>
                <a:spcPts val="600"/>
              </a:spcAft>
              <a:buClrTx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Tracing the history of growth of interest free financial institutions …, it is reported that such organized credit society had shown its presence as early as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1890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According to the directory of Islamic banks in India, such efforts in the organized sector in the style of the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Patni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Cooperative Credit Society  Ltd.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was established in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1942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pPr marL="457200" indent="-457200" algn="just" eaLnBrk="1" fontAlgn="auto" hangingPunct="1">
              <a:spcBef>
                <a:spcPts val="0"/>
              </a:spcBef>
              <a:spcAft>
                <a:spcPts val="600"/>
              </a:spcAft>
              <a:buClrTx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Study conducted by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Bagsiraj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(2003)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shows that there are institutions that have grown to a size of 14 Islamic Cooperative Credit Society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(ICCS)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in India. (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Dr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Rahmatullah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-IFFI of India in crisis/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Bagsiraj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-IFII, published by KAU, Jeddah-2003)</a:t>
            </a:r>
          </a:p>
          <a:p>
            <a:pPr marL="457200" indent="-457200" algn="just" eaLnBrk="1" fontAlgn="auto" hangingPunct="1">
              <a:spcBef>
                <a:spcPts val="0"/>
              </a:spcBef>
              <a:spcAft>
                <a:spcPts val="600"/>
              </a:spcAft>
              <a:buClrTx/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fld id="{BEF4E783-F69F-45A1-9D86-E6C9CCD90F91}" type="slidenum">
              <a:rPr lang="en-US" altLang="en-US" sz="1200">
                <a:solidFill>
                  <a:schemeClr val="bg1"/>
                </a:solidFill>
                <a:latin typeface="Arial" charset="0"/>
              </a:rPr>
              <a:pPr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" name="Footer Placeholder 6"/>
          <p:cNvSpPr txBox="1">
            <a:spLocks/>
          </p:cNvSpPr>
          <p:nvPr/>
        </p:nvSpPr>
        <p:spPr>
          <a:xfrm rot="16200000">
            <a:off x="6181126" y="2505674"/>
            <a:ext cx="5262880" cy="556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Islamic Microfinance Cooperatives To Meet The Financial Needs Of The Community</a:t>
            </a:r>
            <a:endParaRPr 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536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164</TotalTime>
  <Words>2096</Words>
  <Application>Microsoft Office PowerPoint</Application>
  <PresentationFormat>On-screen Show (4:3)</PresentationFormat>
  <Paragraphs>233</Paragraphs>
  <Slides>22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Cambria</vt:lpstr>
      <vt:lpstr>Tahoma</vt:lpstr>
      <vt:lpstr>Wingdings</vt:lpstr>
      <vt:lpstr>Wingdings 2</vt:lpstr>
      <vt:lpstr>Office Theme</vt:lpstr>
      <vt:lpstr>Adjacency</vt:lpstr>
      <vt:lpstr>Microsoft Excel Chart</vt:lpstr>
      <vt:lpstr>ISLAMIC MICROFINANCE COOPERATIVES TO MEET THE FINANCIAL NEEDS OF THE CoMMUNITY</vt:lpstr>
      <vt:lpstr>AGENDA</vt:lpstr>
      <vt:lpstr>MICROFINANCE ?</vt:lpstr>
      <vt:lpstr>MICROFINANCE ?</vt:lpstr>
      <vt:lpstr>MODELS OF  CONVENTIONAL MICRO FINANCE</vt:lpstr>
      <vt:lpstr>WHAT IS ISLAMIC MICROFINANCE?</vt:lpstr>
      <vt:lpstr>WHY ISLAMIC MICROFINANCE? </vt:lpstr>
      <vt:lpstr>WHY ISLAMIC MICROFINANCE? </vt:lpstr>
      <vt:lpstr>EVOLUTION OF  ISLAMIC BANKING &amp; FINANCE</vt:lpstr>
      <vt:lpstr>EVOLUTION OF  ISLAMIC FINANCE/MICRO FINANCE</vt:lpstr>
      <vt:lpstr>GLOBAL  MODELS OF ISLAMIC MICROFINANCE</vt:lpstr>
      <vt:lpstr>THE COOPERATIVE  MOVEMENT &amp; CREDIT UNION</vt:lpstr>
      <vt:lpstr>ISLAMIC MICROFINANCE COOPERATIVES </vt:lpstr>
      <vt:lpstr>ISLAMIC MICROFINANCE COOPERATIVE  </vt:lpstr>
      <vt:lpstr>ISLAMIC MICROFINANCE COOPERATIVE  </vt:lpstr>
      <vt:lpstr>AL BARAKAH Multi-purpose  Co-operative Society Limited  An Islamic Microfinance Cooperative in Mauritius</vt:lpstr>
      <vt:lpstr>    </vt:lpstr>
      <vt:lpstr>PowerPoint Presentation</vt:lpstr>
      <vt:lpstr>Formation of AL BARAKAH </vt:lpstr>
      <vt:lpstr>Activities</vt:lpstr>
      <vt:lpstr>CONCLUSION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ISLAMIC MICROFINANCE COOPERATIVES TO MEET THE FINANCIAL NEEDS OF THE CoMMUNITY</dc:title>
  <dc:creator>raffick</dc:creator>
  <cp:lastModifiedBy>HP</cp:lastModifiedBy>
  <cp:revision>45</cp:revision>
  <dcterms:created xsi:type="dcterms:W3CDTF">2017-11-14T18:59:24Z</dcterms:created>
  <dcterms:modified xsi:type="dcterms:W3CDTF">2017-11-16T09:39:56Z</dcterms:modified>
</cp:coreProperties>
</file>